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249" r:id="rId2"/>
    <p:sldMasterId id="2147484261" r:id="rId3"/>
  </p:sldMasterIdLst>
  <p:notesMasterIdLst>
    <p:notesMasterId r:id="rId31"/>
  </p:notesMasterIdLst>
  <p:sldIdLst>
    <p:sldId id="291" r:id="rId4"/>
    <p:sldId id="263" r:id="rId5"/>
    <p:sldId id="305" r:id="rId6"/>
    <p:sldId id="298" r:id="rId7"/>
    <p:sldId id="299" r:id="rId8"/>
    <p:sldId id="300" r:id="rId9"/>
    <p:sldId id="301" r:id="rId10"/>
    <p:sldId id="302" r:id="rId11"/>
    <p:sldId id="315" r:id="rId12"/>
    <p:sldId id="313" r:id="rId13"/>
    <p:sldId id="307" r:id="rId14"/>
    <p:sldId id="295" r:id="rId15"/>
    <p:sldId id="290" r:id="rId16"/>
    <p:sldId id="292" r:id="rId17"/>
    <p:sldId id="306" r:id="rId18"/>
    <p:sldId id="296" r:id="rId19"/>
    <p:sldId id="288" r:id="rId20"/>
    <p:sldId id="289" r:id="rId21"/>
    <p:sldId id="314" r:id="rId22"/>
    <p:sldId id="308" r:id="rId23"/>
    <p:sldId id="309" r:id="rId24"/>
    <p:sldId id="310" r:id="rId25"/>
    <p:sldId id="311" r:id="rId26"/>
    <p:sldId id="297" r:id="rId27"/>
    <p:sldId id="286" r:id="rId28"/>
    <p:sldId id="294" r:id="rId29"/>
    <p:sldId id="261" r:id="rId30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6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110C"/>
    <a:srgbClr val="598EDD"/>
    <a:srgbClr val="0083E6"/>
    <a:srgbClr val="0033CC"/>
    <a:srgbClr val="B30838"/>
    <a:srgbClr val="6D6E70"/>
    <a:srgbClr val="A9C9FF"/>
    <a:srgbClr val="F3F3F3"/>
    <a:srgbClr val="F8F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4" autoAdjust="0"/>
    <p:restoredTop sz="94660"/>
  </p:normalViewPr>
  <p:slideViewPr>
    <p:cSldViewPr>
      <p:cViewPr varScale="1">
        <p:scale>
          <a:sx n="102" d="100"/>
          <a:sy n="102" d="100"/>
        </p:scale>
        <p:origin x="1260" y="120"/>
      </p:cViewPr>
      <p:guideLst>
        <p:guide orient="horz" pos="656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1668575090" y="203629040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63723C24-93D1-4A66-9504-E6BD833B16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830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3C24-93D1-4A66-9504-E6BD833B167B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3904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77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8143-D15D-4DF0-B208-8B2BDCDED10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118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8143-D15D-4DF0-B208-8B2BDCDED102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488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upercomputing-Background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Supercomputing-Background-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90D26-2692-4F5B-86CF-FBC3F498BB3C}" type="datetime1">
              <a:rPr lang="en-US" smtClean="0"/>
              <a:t>7/18/2015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12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4C0E-E057-471C-8064-747B2DC01D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81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C960-7BE2-4378-AD4D-0E6C041D4F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077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2B7E-0D1E-44DF-A8D5-06C68040FE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480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7030-E7BB-4C1B-9EA9-C439C50F37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222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B70E-D8D8-4BCB-8828-CA56D5948B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651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49A1-94CB-408D-84A2-ED1F05D2CB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973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AD4A4-7BF0-4F83-AD17-FDC1D1127A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25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88EA-A678-4DCD-B924-32ADAF7C3C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37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624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3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FE529-9D81-4A38-86B6-06648BBC651D}" type="datetime1">
              <a:rPr lang="en-US" smtClean="0"/>
              <a:t>7/18/2015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16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088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767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2239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416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2018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255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095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444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0559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813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24B10-1800-4C5D-92E6-D3529A47A27B}" type="datetime1">
              <a:rPr lang="en-US" smtClean="0"/>
              <a:t>7/18/2015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63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12471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ED99F-4D43-474E-98BF-4929DEEBAE12}" type="datetime1">
              <a:rPr lang="en-US" smtClean="0"/>
              <a:t>7/18/2015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3666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93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872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A583-48AA-4571-9E3B-53A422723C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99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7775B-6159-4DDD-BCFB-0777B72850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55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E661-59FB-4634-9931-4589499146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37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Supercomputing-Background-2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6388" y="1336675"/>
            <a:ext cx="83804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9" name="Picture 2" descr="Supercomputing-Background-1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8414" y="626019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50FC1-E999-4995-86FC-C5783D16D58C}" type="datetime1">
              <a:rPr lang="en-US" smtClean="0"/>
              <a:t>7/18/2015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3" r:id="rId2"/>
    <p:sldLayoutId id="2147484230" r:id="rId3"/>
    <p:sldLayoutId id="2147484231" r:id="rId4"/>
    <p:sldLayoutId id="2147484247" r:id="rId5"/>
    <p:sldLayoutId id="2147484248" r:id="rId6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+mj-lt"/>
          <a:ea typeface="+mj-ea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F1AAC52-5297-4FA2-97C7-DD50F5A5331B}" type="datetime1">
              <a:rPr lang="en-US" i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7/18/2015</a:t>
            </a:fld>
            <a:endParaRPr lang="en-US" i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i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BFED7E6-5016-4859-A78B-1A011CDBB251}" type="slidenum">
              <a:rPr lang="en-US" i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i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59358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  <p:sldLayoutId id="2147484260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F3408E24-CD6D-F245-BA50-44436EA38975}" type="datetimeFigureOut">
              <a:rPr lang="en-US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7/18/2015</a:t>
            </a:fld>
            <a:endParaRPr lang="en-US" i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i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29CB78FB-1415-9B4D-996E-11F146E2B0ED}" type="slidenum">
              <a:rPr lang="en-US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i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860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2" r:id="rId1"/>
    <p:sldLayoutId id="2147484263" r:id="rId2"/>
    <p:sldLayoutId id="2147484264" r:id="rId3"/>
    <p:sldLayoutId id="2147484265" r:id="rId4"/>
    <p:sldLayoutId id="2147484266" r:id="rId5"/>
    <p:sldLayoutId id="2147484267" r:id="rId6"/>
    <p:sldLayoutId id="2147484268" r:id="rId7"/>
    <p:sldLayoutId id="2147484269" r:id="rId8"/>
    <p:sldLayoutId id="2147484270" r:id="rId9"/>
    <p:sldLayoutId id="2147484271" r:id="rId10"/>
    <p:sldLayoutId id="2147484272" r:id="rId11"/>
    <p:sldLayoutId id="2147484273" r:id="rId12"/>
    <p:sldLayoutId id="2147484274" r:id="rId1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indiana.edu/releases/iu/2014/10/big-data-dibbs-grant.s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sf.gov/awardsearch/showAward?AWD_ID=1443054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igdatawg.nist.gov/usecases.ph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gdatacoursespring2014.appspot.com/cours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533400"/>
            <a:ext cx="8382000" cy="1143000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NSF14-43054 start October 1, 2014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err="1" smtClean="0"/>
              <a:t>Datanet</a:t>
            </a:r>
            <a:r>
              <a:rPr lang="en-US" sz="3600" dirty="0"/>
              <a:t>: CIF21 DIBBs: Middleware and High Performance Analytics Libraries for Scalable Data Science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6527" y="2286000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Indiana University (Fox</a:t>
            </a:r>
            <a:r>
              <a:rPr lang="en-US" dirty="0"/>
              <a:t>, </a:t>
            </a:r>
            <a:r>
              <a:rPr lang="en-US" dirty="0" err="1"/>
              <a:t>Qiu</a:t>
            </a:r>
            <a:r>
              <a:rPr lang="en-US" dirty="0"/>
              <a:t>, Crandall, von </a:t>
            </a:r>
            <a:r>
              <a:rPr lang="en-US" dirty="0" err="1"/>
              <a:t>Laszewski</a:t>
            </a:r>
            <a:r>
              <a:rPr lang="en-US" dirty="0" smtClean="0"/>
              <a:t>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Rutgers </a:t>
            </a:r>
            <a:r>
              <a:rPr lang="en-US" dirty="0"/>
              <a:t>(</a:t>
            </a:r>
            <a:r>
              <a:rPr lang="en-US" dirty="0" err="1" smtClean="0"/>
              <a:t>Jha</a:t>
            </a:r>
            <a:r>
              <a:rPr lang="en-US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Virginia </a:t>
            </a:r>
            <a:r>
              <a:rPr lang="en-US" dirty="0"/>
              <a:t>Tech (</a:t>
            </a:r>
            <a:r>
              <a:rPr lang="en-US" dirty="0" err="1" smtClean="0"/>
              <a:t>Marathe</a:t>
            </a:r>
            <a:r>
              <a:rPr lang="en-US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Kansas </a:t>
            </a:r>
            <a:r>
              <a:rPr lang="en-US" dirty="0"/>
              <a:t>(</a:t>
            </a:r>
            <a:r>
              <a:rPr lang="en-US" dirty="0" smtClean="0"/>
              <a:t>Paden)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Stony </a:t>
            </a:r>
            <a:r>
              <a:rPr lang="en-US" dirty="0"/>
              <a:t>Brook (</a:t>
            </a:r>
            <a:r>
              <a:rPr lang="en-US" dirty="0" smtClean="0"/>
              <a:t>Wang)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Arizona State(</a:t>
            </a:r>
            <a:r>
              <a:rPr lang="en-US" dirty="0" err="1" smtClean="0"/>
              <a:t>Beckstein</a:t>
            </a:r>
            <a:r>
              <a:rPr lang="en-US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Utah(Cheatham)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91862" y="4935302"/>
            <a:ext cx="6274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/>
              <a:t>Overview by Geoffrey Fox (PI) June 24 2015</a:t>
            </a:r>
            <a:endParaRPr lang="en-US" i="0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295399" y="5541778"/>
            <a:ext cx="5867400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  <a:hlinkClick r:id="rId3"/>
              </a:rPr>
              <a:t>http://news.indiana.edu/releases/iu/2014/10/big-data-dibbs-grant.shtml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cs typeface="Arial" panose="020B0604020202020204" pitchFamily="34" charset="0"/>
            </a:endParaRPr>
          </a:p>
          <a:p>
            <a:pPr lvl="0"/>
            <a:r>
              <a:rPr lang="en-US" altLang="en-US" sz="1400" i="0" dirty="0">
                <a:solidFill>
                  <a:srgbClr val="00B050"/>
                </a:solidFill>
                <a:hlinkClick r:id="rId4"/>
              </a:rPr>
              <a:t>http://</a:t>
            </a:r>
            <a:r>
              <a:rPr lang="en-US" altLang="en-US" sz="1400" i="0" dirty="0" smtClean="0">
                <a:solidFill>
                  <a:srgbClr val="00B050"/>
                </a:solidFill>
                <a:hlinkClick r:id="rId4"/>
              </a:rPr>
              <a:t>www.nsf.gov/awardsearch/showAward?AWD_ID=1443054</a:t>
            </a:r>
            <a:r>
              <a:rPr lang="en-US" altLang="en-US" sz="1400" i="0" dirty="0" smtClean="0">
                <a:solidFill>
                  <a:srgbClr val="00B050"/>
                </a:solidFill>
              </a:rPr>
              <a:t>   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B56D9CC-5B7F-467F-AB65-EE7A20D62942}" type="datetime1">
              <a:rPr lang="en-US" smtClean="0"/>
              <a:t>7/18/2015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4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762000"/>
            <a:ext cx="2177528" cy="1676400"/>
          </a:xfrm>
        </p:spPr>
        <p:txBody>
          <a:bodyPr/>
          <a:lstStyle/>
          <a:p>
            <a:r>
              <a:rPr lang="en-US" sz="2400" dirty="0" smtClean="0"/>
              <a:t>6 Forms of MapReduce</a:t>
            </a:r>
            <a:br>
              <a:rPr lang="en-US" sz="2400" dirty="0" smtClean="0"/>
            </a:br>
            <a:r>
              <a:rPr lang="en-US" sz="2400" dirty="0" smtClean="0"/>
              <a:t>cover “all” </a:t>
            </a:r>
            <a:r>
              <a:rPr lang="en-US" sz="2000" dirty="0" smtClean="0"/>
              <a:t>circumstances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82214" y="6246813"/>
            <a:ext cx="656771" cy="293913"/>
          </a:xfrm>
        </p:spPr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7086600" y="6246813"/>
            <a:ext cx="2057400" cy="365125"/>
          </a:xfrm>
        </p:spPr>
        <p:txBody>
          <a:bodyPr/>
          <a:lstStyle/>
          <a:p>
            <a:fld id="{C85FE529-9D81-4A38-86B6-06648BBC651D}" type="datetime1">
              <a:rPr lang="en-US" smtClean="0"/>
              <a:t>7/18/2015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16"/>
          <a:stretch/>
        </p:blipFill>
        <p:spPr bwMode="auto">
          <a:xfrm>
            <a:off x="2177528" y="-26894"/>
            <a:ext cx="6947646" cy="3227294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77"/>
          <a:stretch/>
        </p:blipFill>
        <p:spPr bwMode="auto">
          <a:xfrm>
            <a:off x="2102089" y="3048000"/>
            <a:ext cx="7023085" cy="3221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6586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28453"/>
            <a:ext cx="9143998" cy="792162"/>
          </a:xfrm>
        </p:spPr>
        <p:txBody>
          <a:bodyPr>
            <a:normAutofit/>
          </a:bodyPr>
          <a:lstStyle/>
          <a:p>
            <a:pPr algn="ctr"/>
            <a:r>
              <a:rPr lang="en-US" sz="3600" b="1" smtClean="0">
                <a:latin typeface="+mn-lt"/>
              </a:rPr>
              <a:t>Benchmarks/Mini-apps </a:t>
            </a:r>
            <a:r>
              <a:rPr lang="en-US" sz="3600" b="1" dirty="0" smtClean="0">
                <a:latin typeface="+mn-lt"/>
              </a:rPr>
              <a:t>spanning Facets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9" y="685801"/>
            <a:ext cx="9143999" cy="5410200"/>
          </a:xfrm>
        </p:spPr>
        <p:txBody>
          <a:bodyPr>
            <a:normAutofit fontScale="85000" lnSpcReduction="10000"/>
          </a:bodyPr>
          <a:lstStyle/>
          <a:p>
            <a:r>
              <a:rPr lang="en-US" sz="2400" b="1" dirty="0" smtClean="0"/>
              <a:t>Look at </a:t>
            </a:r>
            <a:r>
              <a:rPr lang="en-US" sz="2400" dirty="0" smtClean="0"/>
              <a:t>NSF SPIDAL Project, NIST 51 use cases, </a:t>
            </a:r>
            <a:r>
              <a:rPr lang="en-US" sz="2400" dirty="0" err="1" smtClean="0"/>
              <a:t>Baru-Rabl</a:t>
            </a:r>
            <a:r>
              <a:rPr lang="en-US" sz="2400" dirty="0" smtClean="0"/>
              <a:t> review</a:t>
            </a:r>
          </a:p>
          <a:p>
            <a:r>
              <a:rPr lang="en-US" sz="2400" b="1" dirty="0" smtClean="0"/>
              <a:t>Catalog facets </a:t>
            </a:r>
            <a:r>
              <a:rPr lang="en-US" sz="2400" dirty="0" smtClean="0"/>
              <a:t>of benchmarks and choose entries to cover “all facets”</a:t>
            </a:r>
          </a:p>
          <a:p>
            <a:r>
              <a:rPr lang="en-US" sz="2400" b="1" dirty="0" smtClean="0"/>
              <a:t>Micro Benchmarks: </a:t>
            </a:r>
            <a:r>
              <a:rPr lang="en-US" sz="2400" dirty="0" smtClean="0"/>
              <a:t>SPEC, </a:t>
            </a:r>
            <a:r>
              <a:rPr lang="en-US" sz="2400" dirty="0" err="1" smtClean="0"/>
              <a:t>EnhancedDFSIO</a:t>
            </a:r>
            <a:r>
              <a:rPr lang="en-US" sz="2400" dirty="0"/>
              <a:t> </a:t>
            </a:r>
            <a:r>
              <a:rPr lang="en-US" sz="2400" dirty="0" smtClean="0"/>
              <a:t>(HDFS), </a:t>
            </a:r>
            <a:r>
              <a:rPr lang="en-US" sz="2400" dirty="0" err="1" smtClean="0"/>
              <a:t>Terasort</a:t>
            </a:r>
            <a:r>
              <a:rPr lang="en-US" sz="2400" dirty="0" smtClean="0"/>
              <a:t>, </a:t>
            </a:r>
            <a:r>
              <a:rPr lang="en-US" sz="2400" dirty="0" err="1" smtClean="0"/>
              <a:t>Wordcount</a:t>
            </a:r>
            <a:r>
              <a:rPr lang="en-US" sz="2400" dirty="0" smtClean="0"/>
              <a:t>, </a:t>
            </a:r>
            <a:r>
              <a:rPr lang="en-US" sz="2400" dirty="0" err="1" smtClean="0"/>
              <a:t>Grep</a:t>
            </a:r>
            <a:r>
              <a:rPr lang="en-US" sz="2400" dirty="0" smtClean="0"/>
              <a:t>, MPI, Basic Pub-Sub ….</a:t>
            </a:r>
          </a:p>
          <a:p>
            <a:r>
              <a:rPr lang="en-US" sz="2400" b="1" dirty="0" smtClean="0"/>
              <a:t>SQL and NoSQL Data systems, Search, Recommenders: </a:t>
            </a:r>
            <a:r>
              <a:rPr lang="en-US" sz="2400" dirty="0" smtClean="0"/>
              <a:t>TPC (-C to x–HS for Hadoop), </a:t>
            </a:r>
            <a:r>
              <a:rPr lang="en-US" sz="2400" dirty="0" err="1" smtClean="0"/>
              <a:t>BigBench</a:t>
            </a:r>
            <a:r>
              <a:rPr lang="en-US" sz="2400" dirty="0" smtClean="0"/>
              <a:t>, Yahoo Cloud Serving, Berkeley Big Data, </a:t>
            </a:r>
            <a:r>
              <a:rPr lang="en-US" sz="2400" dirty="0" err="1" smtClean="0"/>
              <a:t>HiBench</a:t>
            </a:r>
            <a:r>
              <a:rPr lang="en-US" sz="2400" dirty="0" smtClean="0"/>
              <a:t>, </a:t>
            </a:r>
            <a:r>
              <a:rPr lang="en-US" sz="2400" dirty="0" err="1" smtClean="0"/>
              <a:t>BigDataBench</a:t>
            </a:r>
            <a:r>
              <a:rPr lang="en-US" sz="2400" dirty="0" smtClean="0"/>
              <a:t>, </a:t>
            </a:r>
            <a:r>
              <a:rPr lang="en-US" sz="2400" dirty="0" err="1" smtClean="0"/>
              <a:t>Cloudsuite</a:t>
            </a:r>
            <a:r>
              <a:rPr lang="en-US" sz="2400" dirty="0" smtClean="0"/>
              <a:t>, </a:t>
            </a:r>
            <a:r>
              <a:rPr lang="en-US" sz="2400" dirty="0" err="1" smtClean="0"/>
              <a:t>Linkbench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dirty="0" smtClean="0"/>
              <a:t>includes MapReduce cases Search, Bayes, Random Forests, Collaborative Filtering</a:t>
            </a:r>
          </a:p>
          <a:p>
            <a:r>
              <a:rPr lang="en-US" sz="2400" b="1" dirty="0" smtClean="0"/>
              <a:t>Spatial Query: </a:t>
            </a:r>
            <a:r>
              <a:rPr lang="en-US" sz="2400" dirty="0" smtClean="0"/>
              <a:t>select from image or earth data</a:t>
            </a:r>
            <a:endParaRPr lang="en-US" sz="2400" dirty="0"/>
          </a:p>
          <a:p>
            <a:r>
              <a:rPr lang="en-US" sz="2400" b="1" dirty="0" smtClean="0"/>
              <a:t>Alignment: </a:t>
            </a:r>
            <a:r>
              <a:rPr lang="en-US" sz="2400" dirty="0" smtClean="0"/>
              <a:t>Biology as in BLAST</a:t>
            </a:r>
          </a:p>
          <a:p>
            <a:r>
              <a:rPr lang="en-US" sz="2400" b="1" dirty="0" smtClean="0"/>
              <a:t>Streaming: </a:t>
            </a:r>
            <a:r>
              <a:rPr lang="en-US" sz="2400" dirty="0" smtClean="0"/>
              <a:t>Online classifiers, Cluster tweets, Robotics, Industrial Internet of Things, Astronomy; </a:t>
            </a:r>
            <a:r>
              <a:rPr lang="en-US" sz="2400" dirty="0" err="1" smtClean="0"/>
              <a:t>BGBenchmark</a:t>
            </a:r>
            <a:r>
              <a:rPr lang="en-US" sz="2400" dirty="0" smtClean="0"/>
              <a:t>; choose to cover all 5 subclasses</a:t>
            </a:r>
            <a:r>
              <a:rPr lang="en-US" sz="2400" dirty="0"/>
              <a:t> </a:t>
            </a:r>
            <a:endParaRPr lang="en-US" sz="2400" dirty="0" smtClean="0"/>
          </a:p>
          <a:p>
            <a:r>
              <a:rPr lang="en-US" sz="2400" b="1" dirty="0" smtClean="0"/>
              <a:t>Pleasingly parallel (Local Analytics): </a:t>
            </a:r>
            <a:r>
              <a:rPr lang="en-US" sz="2400" dirty="0" smtClean="0"/>
              <a:t>as in initial  steps of LHC, Pathology, </a:t>
            </a:r>
            <a:r>
              <a:rPr lang="en-US" sz="2400" dirty="0" err="1" smtClean="0"/>
              <a:t>Bioimaging</a:t>
            </a:r>
            <a:r>
              <a:rPr lang="en-US" sz="2400" dirty="0" smtClean="0"/>
              <a:t> (differ in type of data analysis)</a:t>
            </a:r>
          </a:p>
          <a:p>
            <a:r>
              <a:rPr lang="en-US" sz="2400" b="1" dirty="0" smtClean="0"/>
              <a:t>Global Analytics: </a:t>
            </a:r>
            <a:r>
              <a:rPr lang="en-US" sz="2400" dirty="0" smtClean="0"/>
              <a:t>Outlier, Clustering, LDA, SVM, Deep Learning, MDS, </a:t>
            </a:r>
            <a:r>
              <a:rPr lang="en-US" sz="2400" dirty="0"/>
              <a:t>PageRank, </a:t>
            </a:r>
            <a:r>
              <a:rPr lang="en-US" sz="2400" dirty="0" err="1" smtClean="0"/>
              <a:t>Levenberg</a:t>
            </a:r>
            <a:r>
              <a:rPr lang="en-US" sz="2400" dirty="0" smtClean="0"/>
              <a:t>-Marquardt, Graph 500 entries</a:t>
            </a:r>
          </a:p>
          <a:p>
            <a:r>
              <a:rPr lang="en-US" sz="2400" b="1" dirty="0" smtClean="0"/>
              <a:t>Workflow</a:t>
            </a:r>
            <a:r>
              <a:rPr lang="en-US" sz="2400" dirty="0" smtClean="0"/>
              <a:t> and </a:t>
            </a:r>
            <a:r>
              <a:rPr lang="en-US" sz="2400" b="1" dirty="0" smtClean="0"/>
              <a:t>Composite</a:t>
            </a:r>
            <a:r>
              <a:rPr lang="en-US" sz="2400" dirty="0" smtClean="0"/>
              <a:t> (analytics on </a:t>
            </a:r>
            <a:r>
              <a:rPr lang="en-US" sz="2400" dirty="0" err="1" smtClean="0"/>
              <a:t>xSQL</a:t>
            </a:r>
            <a:r>
              <a:rPr lang="en-US" sz="2400" dirty="0" smtClean="0"/>
              <a:t>) linking above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50BE473-2FF1-4628-90B6-BD85EBE75818}" type="datetime1">
              <a:rPr lang="en-US" smtClean="0"/>
              <a:t>7/18/2015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7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8205" y="3352800"/>
            <a:ext cx="73757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HPC-ABDS</a:t>
            </a:r>
          </a:p>
          <a:p>
            <a:r>
              <a:rPr lang="en-US" sz="4000" b="1" dirty="0" smtClean="0"/>
              <a:t>21 layer target software stack</a:t>
            </a:r>
            <a:endParaRPr lang="en-US" sz="40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E47D926-3C6E-4AF7-9D17-532C980AAA19}" type="datetime1">
              <a:rPr lang="en-US" smtClean="0"/>
              <a:t>7/18/2015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29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/>
          <a:p>
            <a:fld id="{C4B85148-DB98-4269-ACE6-2DF49F9918C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3" y="326012"/>
            <a:ext cx="9114693" cy="620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4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EA0A42-5614-4A4A-AE58-677EEFF2B7D2}" type="datetime1">
              <a:rPr lang="en-US" smtClean="0"/>
              <a:t>7/18/2015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9144000" cy="7141701"/>
            <a:chOff x="0" y="0"/>
            <a:chExt cx="9144000" cy="714170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92582"/>
              <a:ext cx="9144000" cy="6949119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0" y="0"/>
              <a:ext cx="2743200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1400" dirty="0"/>
                <a:t>http://hpc-abds.org/kaleidoscope/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491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218" y="0"/>
            <a:ext cx="6899564" cy="714895"/>
          </a:xfrm>
        </p:spPr>
        <p:txBody>
          <a:bodyPr/>
          <a:lstStyle/>
          <a:p>
            <a:r>
              <a:rPr lang="en-US" dirty="0" smtClean="0"/>
              <a:t>HPC-ABDS Stack Summarized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6136" y="583260"/>
            <a:ext cx="9144000" cy="6143105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The </a:t>
            </a:r>
            <a:r>
              <a:rPr lang="en-US" sz="2400" b="1" dirty="0" smtClean="0"/>
              <a:t>HPC-ABDS software </a:t>
            </a:r>
            <a:r>
              <a:rPr lang="en-US" sz="2400" dirty="0"/>
              <a:t>is broken up into </a:t>
            </a:r>
            <a:r>
              <a:rPr lang="en-US" sz="2400" b="1" dirty="0" smtClean="0"/>
              <a:t>21 layers </a:t>
            </a:r>
            <a:r>
              <a:rPr lang="en-US" sz="2400" dirty="0"/>
              <a:t>so that one can discuss software systems in </a:t>
            </a:r>
            <a:r>
              <a:rPr lang="en-US" sz="2400" dirty="0" smtClean="0"/>
              <a:t>reasonable size  </a:t>
            </a:r>
            <a:r>
              <a:rPr lang="en-US" sz="2400" dirty="0"/>
              <a:t>groups. </a:t>
            </a:r>
            <a:endParaRPr lang="en-US" sz="2400" dirty="0" smtClean="0"/>
          </a:p>
          <a:p>
            <a:pPr lvl="1"/>
            <a:r>
              <a:rPr lang="en-US" sz="2200" b="1" dirty="0" smtClean="0">
                <a:solidFill>
                  <a:schemeClr val="accent3">
                    <a:lumMod val="50000"/>
                  </a:schemeClr>
                </a:solidFill>
              </a:rPr>
              <a:t>The </a:t>
            </a:r>
            <a:r>
              <a:rPr lang="en-US" sz="2200" b="1" dirty="0">
                <a:solidFill>
                  <a:schemeClr val="accent3">
                    <a:lumMod val="50000"/>
                  </a:schemeClr>
                </a:solidFill>
              </a:rPr>
              <a:t>layers where there is especial opportunity to integrate HPC are colored green in figure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en-US" sz="22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400" dirty="0" smtClean="0"/>
              <a:t>We </a:t>
            </a:r>
            <a:r>
              <a:rPr lang="en-US" sz="2400" dirty="0"/>
              <a:t>note that data systems that we construct from this software can run </a:t>
            </a:r>
            <a:r>
              <a:rPr lang="en-US" sz="2400" dirty="0" err="1"/>
              <a:t>interoperably</a:t>
            </a:r>
            <a:r>
              <a:rPr lang="en-US" sz="2400" dirty="0"/>
              <a:t> on virtualized or non-virtualized environments aimed at key scientific data analysis problems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Most </a:t>
            </a:r>
            <a:r>
              <a:rPr lang="en-US" sz="2400" dirty="0"/>
              <a:t>of ABDS emphasizes scalability but not </a:t>
            </a:r>
            <a:r>
              <a:rPr lang="en-US" sz="2400" dirty="0" smtClean="0"/>
              <a:t>performance </a:t>
            </a:r>
            <a:r>
              <a:rPr lang="en-US" sz="2400" dirty="0"/>
              <a:t>and one of our goals is to produce high performance environments. Here there is clear need for better node performance and support of accelerators like Xeon-Phi and GPU’s. </a:t>
            </a:r>
            <a:endParaRPr lang="en-US" sz="2400" dirty="0" smtClean="0"/>
          </a:p>
          <a:p>
            <a:r>
              <a:rPr lang="en-US" sz="2400" dirty="0"/>
              <a:t>Figure “ABDS v. HPC </a:t>
            </a:r>
            <a:r>
              <a:rPr lang="en-US" sz="2400" dirty="0" smtClean="0"/>
              <a:t>Architecture” </a:t>
            </a:r>
            <a:r>
              <a:rPr lang="en-US" sz="2400" dirty="0"/>
              <a:t>contrasts modern ABDS and HPC stacks illustrating most of the 21 layers and labelling on left with layer number used in </a:t>
            </a:r>
            <a:r>
              <a:rPr lang="en-US" sz="2400" dirty="0" smtClean="0"/>
              <a:t>HPC-ABDS Figure. 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omitted layers in </a:t>
            </a:r>
            <a:r>
              <a:rPr lang="en-US" sz="2400" dirty="0" smtClean="0"/>
              <a:t>architecture figure are </a:t>
            </a:r>
            <a:r>
              <a:rPr lang="en-US" sz="2400" b="1" dirty="0"/>
              <a:t>Interoperability, DevOps, Monitoring and Security</a:t>
            </a:r>
            <a:r>
              <a:rPr lang="en-US" sz="2400" dirty="0"/>
              <a:t> (layers 7, 6, 4, 3) which are all important and clearly applicable to both HPC and ABDS. </a:t>
            </a:r>
            <a:endParaRPr lang="en-US" sz="2400" dirty="0" smtClean="0"/>
          </a:p>
          <a:p>
            <a:r>
              <a:rPr lang="en-US" sz="2400" dirty="0" smtClean="0"/>
              <a:t>We </a:t>
            </a:r>
            <a:r>
              <a:rPr lang="en-US" sz="2400" dirty="0"/>
              <a:t>also add an extra layer “language” not discussed in </a:t>
            </a:r>
            <a:r>
              <a:rPr lang="en-US" sz="2400" dirty="0" smtClean="0"/>
              <a:t>HPC-ABDS Figure.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6F7ADA-ECD8-4511-9582-0D8FBD5B00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6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281" y="3352800"/>
            <a:ext cx="85315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MIDAS and HPC-ABDS Integration</a:t>
            </a:r>
            <a:endParaRPr lang="en-US" sz="40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71516A5-489D-4015-B816-211193F60A30}" type="datetime1">
              <a:rPr lang="en-US" smtClean="0"/>
              <a:t>7/18/2015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44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>
            <a:grpSpLocks noChangeAspect="1"/>
          </p:cNvGrpSpPr>
          <p:nvPr/>
        </p:nvGrpSpPr>
        <p:grpSpPr>
          <a:xfrm>
            <a:off x="1441154" y="0"/>
            <a:ext cx="6533529" cy="6858000"/>
            <a:chOff x="2376155" y="982372"/>
            <a:chExt cx="5197814" cy="5455954"/>
          </a:xfrm>
        </p:grpSpPr>
        <p:grpSp>
          <p:nvGrpSpPr>
            <p:cNvPr id="75" name="Group 74"/>
            <p:cNvGrpSpPr/>
            <p:nvPr/>
          </p:nvGrpSpPr>
          <p:grpSpPr>
            <a:xfrm>
              <a:off x="2376155" y="982372"/>
              <a:ext cx="5197814" cy="5455954"/>
              <a:chOff x="2440874" y="979385"/>
              <a:chExt cx="5197814" cy="5455954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2440874" y="979385"/>
                <a:ext cx="5197814" cy="5455954"/>
                <a:chOff x="2440874" y="974140"/>
                <a:chExt cx="5197814" cy="5455954"/>
              </a:xfrm>
            </p:grpSpPr>
            <p:grpSp>
              <p:nvGrpSpPr>
                <p:cNvPr id="66" name="Group 65"/>
                <p:cNvGrpSpPr/>
                <p:nvPr/>
              </p:nvGrpSpPr>
              <p:grpSpPr>
                <a:xfrm>
                  <a:off x="2440874" y="974140"/>
                  <a:ext cx="5197814" cy="5455954"/>
                  <a:chOff x="840031" y="1200804"/>
                  <a:chExt cx="5197814" cy="5455954"/>
                </a:xfrm>
              </p:grpSpPr>
              <p:grpSp>
                <p:nvGrpSpPr>
                  <p:cNvPr id="2" name="Group 2"/>
                  <p:cNvGrpSpPr>
                    <a:grpSpLocks/>
                  </p:cNvGrpSpPr>
                  <p:nvPr/>
                </p:nvGrpSpPr>
                <p:grpSpPr bwMode="auto">
                  <a:xfrm>
                    <a:off x="840031" y="1200804"/>
                    <a:ext cx="5197814" cy="5455954"/>
                    <a:chOff x="4634" y="-3855"/>
                    <a:chExt cx="3031" cy="3696"/>
                  </a:xfrm>
                </p:grpSpPr>
                <p:pic>
                  <p:nvPicPr>
                    <p:cNvPr id="1027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20" y="-3809"/>
                      <a:ext cx="1861" cy="442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028" name="Picture 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457" y="-2935"/>
                      <a:ext cx="1435" cy="372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029" name="Picture 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463" y="-2514"/>
                      <a:ext cx="1413" cy="793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030" name="Picture 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463" y="-1667"/>
                      <a:ext cx="1386" cy="442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031" name="Picture 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25" y="-3318"/>
                      <a:ext cx="1861" cy="334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032" name="Picture 8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2" y="-599"/>
                      <a:ext cx="1861" cy="334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033" name="Picture 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2" y="-1176"/>
                      <a:ext cx="1861" cy="523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grpSp>
                  <p:nvGrpSpPr>
                    <p:cNvPr id="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82" y="-2301"/>
                      <a:ext cx="2983" cy="2142"/>
                      <a:chOff x="4682" y="-2301"/>
                      <a:chExt cx="2983" cy="2142"/>
                    </a:xfrm>
                  </p:grpSpPr>
                  <p:sp>
                    <p:nvSpPr>
                      <p:cNvPr id="1037" name="Freeform 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82" y="-2301"/>
                        <a:ext cx="2983" cy="2142"/>
                      </a:xfrm>
                      <a:custGeom>
                        <a:avLst/>
                        <a:gdLst>
                          <a:gd name="T0" fmla="+- 0 6174 4682"/>
                          <a:gd name="T1" fmla="*/ T0 w 2983"/>
                          <a:gd name="T2" fmla="+- 0 -2301 -2301"/>
                          <a:gd name="T3" fmla="*/ -2301 h 2142"/>
                          <a:gd name="T4" fmla="+- 0 6059 4682"/>
                          <a:gd name="T5" fmla="*/ T4 w 2983"/>
                          <a:gd name="T6" fmla="+- 0 -2295 -2301"/>
                          <a:gd name="T7" fmla="*/ -2295 h 2142"/>
                          <a:gd name="T8" fmla="+- 0 5945 4682"/>
                          <a:gd name="T9" fmla="*/ T8 w 2983"/>
                          <a:gd name="T10" fmla="+- 0 -2275 -2301"/>
                          <a:gd name="T11" fmla="*/ -2275 h 2142"/>
                          <a:gd name="T12" fmla="+- 0 5832 4682"/>
                          <a:gd name="T13" fmla="*/ T12 w 2983"/>
                          <a:gd name="T14" fmla="+- 0 -2244 -2301"/>
                          <a:gd name="T15" fmla="*/ -2244 h 2142"/>
                          <a:gd name="T16" fmla="+- 0 5720 4682"/>
                          <a:gd name="T17" fmla="*/ T16 w 2983"/>
                          <a:gd name="T18" fmla="+- 0 -2199 -2301"/>
                          <a:gd name="T19" fmla="*/ -2199 h 2142"/>
                          <a:gd name="T20" fmla="+- 0 5611 4682"/>
                          <a:gd name="T21" fmla="*/ T20 w 2983"/>
                          <a:gd name="T22" fmla="+- 0 -2141 -2301"/>
                          <a:gd name="T23" fmla="*/ -2141 h 2142"/>
                          <a:gd name="T24" fmla="+- 0 5505 4682"/>
                          <a:gd name="T25" fmla="*/ T24 w 2983"/>
                          <a:gd name="T26" fmla="+- 0 -2071 -2301"/>
                          <a:gd name="T27" fmla="*/ -2071 h 2142"/>
                          <a:gd name="T28" fmla="+- 0 5401 4682"/>
                          <a:gd name="T29" fmla="*/ T28 w 2983"/>
                          <a:gd name="T30" fmla="+- 0 -1988 -2301"/>
                          <a:gd name="T31" fmla="*/ -1988 h 2142"/>
                          <a:gd name="T32" fmla="+- 0 5302 4682"/>
                          <a:gd name="T33" fmla="*/ T32 w 2983"/>
                          <a:gd name="T34" fmla="+- 0 -1892 -2301"/>
                          <a:gd name="T35" fmla="*/ -1892 h 2142"/>
                          <a:gd name="T36" fmla="+- 0 5207 4682"/>
                          <a:gd name="T37" fmla="*/ T36 w 2983"/>
                          <a:gd name="T38" fmla="+- 0 -1783 -2301"/>
                          <a:gd name="T39" fmla="*/ -1783 h 2142"/>
                          <a:gd name="T40" fmla="+- 0 5117 4682"/>
                          <a:gd name="T41" fmla="*/ T40 w 2983"/>
                          <a:gd name="T42" fmla="+- 0 -1662 -2301"/>
                          <a:gd name="T43" fmla="*/ -1662 h 2142"/>
                          <a:gd name="T44" fmla="+- 0 5076 4682"/>
                          <a:gd name="T45" fmla="*/ T44 w 2983"/>
                          <a:gd name="T46" fmla="+- 0 -1599 -2301"/>
                          <a:gd name="T47" fmla="*/ -1599 h 2142"/>
                          <a:gd name="T48" fmla="+- 0 5036 4682"/>
                          <a:gd name="T49" fmla="*/ T48 w 2983"/>
                          <a:gd name="T50" fmla="+- 0 -1533 -2301"/>
                          <a:gd name="T51" fmla="*/ -1533 h 2142"/>
                          <a:gd name="T52" fmla="+- 0 4999 4682"/>
                          <a:gd name="T53" fmla="*/ T52 w 2983"/>
                          <a:gd name="T54" fmla="+- 0 -1467 -2301"/>
                          <a:gd name="T55" fmla="*/ -1467 h 2142"/>
                          <a:gd name="T56" fmla="+- 0 4963 4682"/>
                          <a:gd name="T57" fmla="*/ T56 w 2983"/>
                          <a:gd name="T58" fmla="+- 0 -1398 -2301"/>
                          <a:gd name="T59" fmla="*/ -1398 h 2142"/>
                          <a:gd name="T60" fmla="+- 0 4930 4682"/>
                          <a:gd name="T61" fmla="*/ T60 w 2983"/>
                          <a:gd name="T62" fmla="+- 0 -1328 -2301"/>
                          <a:gd name="T63" fmla="*/ -1328 h 2142"/>
                          <a:gd name="T64" fmla="+- 0 4899 4682"/>
                          <a:gd name="T65" fmla="*/ T64 w 2983"/>
                          <a:gd name="T66" fmla="+- 0 -1257 -2301"/>
                          <a:gd name="T67" fmla="*/ -1257 h 2142"/>
                          <a:gd name="T68" fmla="+- 0 4870 4682"/>
                          <a:gd name="T69" fmla="*/ T68 w 2983"/>
                          <a:gd name="T70" fmla="+- 0 -1184 -2301"/>
                          <a:gd name="T71" fmla="*/ -1184 h 2142"/>
                          <a:gd name="T72" fmla="+- 0 4843 4682"/>
                          <a:gd name="T73" fmla="*/ T72 w 2983"/>
                          <a:gd name="T74" fmla="+- 0 -1110 -2301"/>
                          <a:gd name="T75" fmla="*/ -1110 h 2142"/>
                          <a:gd name="T76" fmla="+- 0 4818 4682"/>
                          <a:gd name="T77" fmla="*/ T76 w 2983"/>
                          <a:gd name="T78" fmla="+- 0 -1035 -2301"/>
                          <a:gd name="T79" fmla="*/ -1035 h 2142"/>
                          <a:gd name="T80" fmla="+- 0 4796 4682"/>
                          <a:gd name="T81" fmla="*/ T80 w 2983"/>
                          <a:gd name="T82" fmla="+- 0 -959 -2301"/>
                          <a:gd name="T83" fmla="*/ -959 h 2142"/>
                          <a:gd name="T84" fmla="+- 0 4775 4682"/>
                          <a:gd name="T85" fmla="*/ T84 w 2983"/>
                          <a:gd name="T86" fmla="+- 0 -882 -2301"/>
                          <a:gd name="T87" fmla="*/ -882 h 2142"/>
                          <a:gd name="T88" fmla="+- 0 4756 4682"/>
                          <a:gd name="T89" fmla="*/ T88 w 2983"/>
                          <a:gd name="T90" fmla="+- 0 -804 -2301"/>
                          <a:gd name="T91" fmla="*/ -804 h 2142"/>
                          <a:gd name="T92" fmla="+- 0 4740 4682"/>
                          <a:gd name="T93" fmla="*/ T92 w 2983"/>
                          <a:gd name="T94" fmla="+- 0 -725 -2301"/>
                          <a:gd name="T95" fmla="*/ -725 h 2142"/>
                          <a:gd name="T96" fmla="+- 0 4726 4682"/>
                          <a:gd name="T97" fmla="*/ T96 w 2983"/>
                          <a:gd name="T98" fmla="+- 0 -646 -2301"/>
                          <a:gd name="T99" fmla="*/ -646 h 2142"/>
                          <a:gd name="T100" fmla="+- 0 4713 4682"/>
                          <a:gd name="T101" fmla="*/ T100 w 2983"/>
                          <a:gd name="T102" fmla="+- 0 -566 -2301"/>
                          <a:gd name="T103" fmla="*/ -566 h 2142"/>
                          <a:gd name="T104" fmla="+- 0 4703 4682"/>
                          <a:gd name="T105" fmla="*/ T104 w 2983"/>
                          <a:gd name="T106" fmla="+- 0 -485 -2301"/>
                          <a:gd name="T107" fmla="*/ -485 h 2142"/>
                          <a:gd name="T108" fmla="+- 0 4695 4682"/>
                          <a:gd name="T109" fmla="*/ T108 w 2983"/>
                          <a:gd name="T110" fmla="+- 0 -404 -2301"/>
                          <a:gd name="T111" fmla="*/ -404 h 2142"/>
                          <a:gd name="T112" fmla="+- 0 4688 4682"/>
                          <a:gd name="T113" fmla="*/ T112 w 2983"/>
                          <a:gd name="T114" fmla="+- 0 -322 -2301"/>
                          <a:gd name="T115" fmla="*/ -322 h 2142"/>
                          <a:gd name="T116" fmla="+- 0 4684 4682"/>
                          <a:gd name="T117" fmla="*/ T116 w 2983"/>
                          <a:gd name="T118" fmla="+- 0 -241 -2301"/>
                          <a:gd name="T119" fmla="*/ -241 h 2142"/>
                          <a:gd name="T120" fmla="+- 0 4682 4682"/>
                          <a:gd name="T121" fmla="*/ T120 w 2983"/>
                          <a:gd name="T122" fmla="+- 0 -159 -2301"/>
                          <a:gd name="T123" fmla="*/ -159 h 2142"/>
                          <a:gd name="T124" fmla="+- 0 7665 4682"/>
                          <a:gd name="T125" fmla="*/ T124 w 2983"/>
                          <a:gd name="T126" fmla="+- 0 -159 -2301"/>
                          <a:gd name="T127" fmla="*/ -159 h 2142"/>
                          <a:gd name="T128" fmla="+- 0 7663 4682"/>
                          <a:gd name="T129" fmla="*/ T128 w 2983"/>
                          <a:gd name="T130" fmla="+- 0 -241 -2301"/>
                          <a:gd name="T131" fmla="*/ -241 h 2142"/>
                          <a:gd name="T132" fmla="+- 0 7659 4682"/>
                          <a:gd name="T133" fmla="*/ T132 w 2983"/>
                          <a:gd name="T134" fmla="+- 0 -322 -2301"/>
                          <a:gd name="T135" fmla="*/ -322 h 2142"/>
                          <a:gd name="T136" fmla="+- 0 7653 4682"/>
                          <a:gd name="T137" fmla="*/ T136 w 2983"/>
                          <a:gd name="T138" fmla="+- 0 -403 -2301"/>
                          <a:gd name="T139" fmla="*/ -403 h 2142"/>
                          <a:gd name="T140" fmla="+- 0 7644 4682"/>
                          <a:gd name="T141" fmla="*/ T140 w 2983"/>
                          <a:gd name="T142" fmla="+- 0 -484 -2301"/>
                          <a:gd name="T143" fmla="*/ -484 h 2142"/>
                          <a:gd name="T144" fmla="+- 0 7634 4682"/>
                          <a:gd name="T145" fmla="*/ T144 w 2983"/>
                          <a:gd name="T146" fmla="+- 0 -565 -2301"/>
                          <a:gd name="T147" fmla="*/ -565 h 2142"/>
                          <a:gd name="T148" fmla="+- 0 7622 4682"/>
                          <a:gd name="T149" fmla="*/ T148 w 2983"/>
                          <a:gd name="T150" fmla="+- 0 -645 -2301"/>
                          <a:gd name="T151" fmla="*/ -645 h 2142"/>
                          <a:gd name="T152" fmla="+- 0 7607 4682"/>
                          <a:gd name="T153" fmla="*/ T152 w 2983"/>
                          <a:gd name="T154" fmla="+- 0 -724 -2301"/>
                          <a:gd name="T155" fmla="*/ -724 h 2142"/>
                          <a:gd name="T156" fmla="+- 0 7591 4682"/>
                          <a:gd name="T157" fmla="*/ T156 w 2983"/>
                          <a:gd name="T158" fmla="+- 0 -803 -2301"/>
                          <a:gd name="T159" fmla="*/ -803 h 2142"/>
                          <a:gd name="T160" fmla="+- 0 7572 4682"/>
                          <a:gd name="T161" fmla="*/ T160 w 2983"/>
                          <a:gd name="T162" fmla="+- 0 -881 -2301"/>
                          <a:gd name="T163" fmla="*/ -881 h 2142"/>
                          <a:gd name="T164" fmla="+- 0 7552 4682"/>
                          <a:gd name="T165" fmla="*/ T164 w 2983"/>
                          <a:gd name="T166" fmla="+- 0 -958 -2301"/>
                          <a:gd name="T167" fmla="*/ -958 h 2142"/>
                          <a:gd name="T168" fmla="+- 0 7529 4682"/>
                          <a:gd name="T169" fmla="*/ T168 w 2983"/>
                          <a:gd name="T170" fmla="+- 0 -1034 -2301"/>
                          <a:gd name="T171" fmla="*/ -1034 h 2142"/>
                          <a:gd name="T172" fmla="+- 0 7504 4682"/>
                          <a:gd name="T173" fmla="*/ T172 w 2983"/>
                          <a:gd name="T174" fmla="+- 0 -1109 -2301"/>
                          <a:gd name="T175" fmla="*/ -1109 h 2142"/>
                          <a:gd name="T176" fmla="+- 0 7477 4682"/>
                          <a:gd name="T177" fmla="*/ T176 w 2983"/>
                          <a:gd name="T178" fmla="+- 0 -1183 -2301"/>
                          <a:gd name="T179" fmla="*/ -1183 h 2142"/>
                          <a:gd name="T180" fmla="+- 0 7448 4682"/>
                          <a:gd name="T181" fmla="*/ T180 w 2983"/>
                          <a:gd name="T182" fmla="+- 0 -1256 -2301"/>
                          <a:gd name="T183" fmla="*/ -1256 h 2142"/>
                          <a:gd name="T184" fmla="+- 0 7417 4682"/>
                          <a:gd name="T185" fmla="*/ T184 w 2983"/>
                          <a:gd name="T186" fmla="+- 0 -1327 -2301"/>
                          <a:gd name="T187" fmla="*/ -1327 h 2142"/>
                          <a:gd name="T188" fmla="+- 0 7384 4682"/>
                          <a:gd name="T189" fmla="*/ T188 w 2983"/>
                          <a:gd name="T190" fmla="+- 0 -1397 -2301"/>
                          <a:gd name="T191" fmla="*/ -1397 h 2142"/>
                          <a:gd name="T192" fmla="+- 0 7349 4682"/>
                          <a:gd name="T193" fmla="*/ T192 w 2983"/>
                          <a:gd name="T194" fmla="+- 0 -1466 -2301"/>
                          <a:gd name="T195" fmla="*/ -1466 h 2142"/>
                          <a:gd name="T196" fmla="+- 0 7311 4682"/>
                          <a:gd name="T197" fmla="*/ T196 w 2983"/>
                          <a:gd name="T198" fmla="+- 0 -1532 -2301"/>
                          <a:gd name="T199" fmla="*/ -1532 h 2142"/>
                          <a:gd name="T200" fmla="+- 0 7272 4682"/>
                          <a:gd name="T201" fmla="*/ T200 w 2983"/>
                          <a:gd name="T202" fmla="+- 0 -1597 -2301"/>
                          <a:gd name="T203" fmla="*/ -1597 h 2142"/>
                          <a:gd name="T204" fmla="+- 0 7230 4682"/>
                          <a:gd name="T205" fmla="*/ T204 w 2983"/>
                          <a:gd name="T206" fmla="+- 0 -1661 -2301"/>
                          <a:gd name="T207" fmla="*/ -1661 h 2142"/>
                          <a:gd name="T208" fmla="+- 0 7140 4682"/>
                          <a:gd name="T209" fmla="*/ T208 w 2983"/>
                          <a:gd name="T210" fmla="+- 0 -1782 -2301"/>
                          <a:gd name="T211" fmla="*/ -1782 h 2142"/>
                          <a:gd name="T212" fmla="+- 0 7045 4682"/>
                          <a:gd name="T213" fmla="*/ T212 w 2983"/>
                          <a:gd name="T214" fmla="+- 0 -1891 -2301"/>
                          <a:gd name="T215" fmla="*/ -1891 h 2142"/>
                          <a:gd name="T216" fmla="+- 0 6946 4682"/>
                          <a:gd name="T217" fmla="*/ T216 w 2983"/>
                          <a:gd name="T218" fmla="+- 0 -1987 -2301"/>
                          <a:gd name="T219" fmla="*/ -1987 h 2142"/>
                          <a:gd name="T220" fmla="+- 0 6843 4682"/>
                          <a:gd name="T221" fmla="*/ T220 w 2983"/>
                          <a:gd name="T222" fmla="+- 0 -2070 -2301"/>
                          <a:gd name="T223" fmla="*/ -2070 h 2142"/>
                          <a:gd name="T224" fmla="+- 0 6736 4682"/>
                          <a:gd name="T225" fmla="*/ T224 w 2983"/>
                          <a:gd name="T226" fmla="+- 0 -2141 -2301"/>
                          <a:gd name="T227" fmla="*/ -2141 h 2142"/>
                          <a:gd name="T228" fmla="+- 0 6627 4682"/>
                          <a:gd name="T229" fmla="*/ T228 w 2983"/>
                          <a:gd name="T230" fmla="+- 0 -2198 -2301"/>
                          <a:gd name="T231" fmla="*/ -2198 h 2142"/>
                          <a:gd name="T232" fmla="+- 0 6515 4682"/>
                          <a:gd name="T233" fmla="*/ T232 w 2983"/>
                          <a:gd name="T234" fmla="+- 0 -2243 -2301"/>
                          <a:gd name="T235" fmla="*/ -2243 h 2142"/>
                          <a:gd name="T236" fmla="+- 0 6402 4682"/>
                          <a:gd name="T237" fmla="*/ T236 w 2983"/>
                          <a:gd name="T238" fmla="+- 0 -2275 -2301"/>
                          <a:gd name="T239" fmla="*/ -2275 h 2142"/>
                          <a:gd name="T240" fmla="+- 0 6288 4682"/>
                          <a:gd name="T241" fmla="*/ T240 w 2983"/>
                          <a:gd name="T242" fmla="+- 0 -2295 -2301"/>
                          <a:gd name="T243" fmla="*/ -2295 h 2142"/>
                          <a:gd name="T244" fmla="+- 0 6174 4682"/>
                          <a:gd name="T245" fmla="*/ T244 w 2983"/>
                          <a:gd name="T246" fmla="+- 0 -2301 -2301"/>
                          <a:gd name="T247" fmla="*/ -2301 h 2142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  <a:cxn ang="0">
                            <a:pos x="T37" y="T39"/>
                          </a:cxn>
                          <a:cxn ang="0">
                            <a:pos x="T41" y="T43"/>
                          </a:cxn>
                          <a:cxn ang="0">
                            <a:pos x="T45" y="T47"/>
                          </a:cxn>
                          <a:cxn ang="0">
                            <a:pos x="T49" y="T51"/>
                          </a:cxn>
                          <a:cxn ang="0">
                            <a:pos x="T53" y="T55"/>
                          </a:cxn>
                          <a:cxn ang="0">
                            <a:pos x="T57" y="T59"/>
                          </a:cxn>
                          <a:cxn ang="0">
                            <a:pos x="T61" y="T63"/>
                          </a:cxn>
                          <a:cxn ang="0">
                            <a:pos x="T65" y="T67"/>
                          </a:cxn>
                          <a:cxn ang="0">
                            <a:pos x="T69" y="T71"/>
                          </a:cxn>
                          <a:cxn ang="0">
                            <a:pos x="T73" y="T75"/>
                          </a:cxn>
                          <a:cxn ang="0">
                            <a:pos x="T77" y="T79"/>
                          </a:cxn>
                          <a:cxn ang="0">
                            <a:pos x="T81" y="T83"/>
                          </a:cxn>
                          <a:cxn ang="0">
                            <a:pos x="T85" y="T87"/>
                          </a:cxn>
                          <a:cxn ang="0">
                            <a:pos x="T89" y="T91"/>
                          </a:cxn>
                          <a:cxn ang="0">
                            <a:pos x="T93" y="T95"/>
                          </a:cxn>
                          <a:cxn ang="0">
                            <a:pos x="T97" y="T99"/>
                          </a:cxn>
                          <a:cxn ang="0">
                            <a:pos x="T101" y="T103"/>
                          </a:cxn>
                          <a:cxn ang="0">
                            <a:pos x="T105" y="T107"/>
                          </a:cxn>
                          <a:cxn ang="0">
                            <a:pos x="T109" y="T111"/>
                          </a:cxn>
                          <a:cxn ang="0">
                            <a:pos x="T113" y="T115"/>
                          </a:cxn>
                          <a:cxn ang="0">
                            <a:pos x="T117" y="T119"/>
                          </a:cxn>
                          <a:cxn ang="0">
                            <a:pos x="T121" y="T123"/>
                          </a:cxn>
                          <a:cxn ang="0">
                            <a:pos x="T125" y="T127"/>
                          </a:cxn>
                          <a:cxn ang="0">
                            <a:pos x="T129" y="T131"/>
                          </a:cxn>
                          <a:cxn ang="0">
                            <a:pos x="T133" y="T135"/>
                          </a:cxn>
                          <a:cxn ang="0">
                            <a:pos x="T137" y="T139"/>
                          </a:cxn>
                          <a:cxn ang="0">
                            <a:pos x="T141" y="T143"/>
                          </a:cxn>
                          <a:cxn ang="0">
                            <a:pos x="T145" y="T147"/>
                          </a:cxn>
                          <a:cxn ang="0">
                            <a:pos x="T149" y="T151"/>
                          </a:cxn>
                          <a:cxn ang="0">
                            <a:pos x="T153" y="T155"/>
                          </a:cxn>
                          <a:cxn ang="0">
                            <a:pos x="T157" y="T159"/>
                          </a:cxn>
                          <a:cxn ang="0">
                            <a:pos x="T161" y="T163"/>
                          </a:cxn>
                          <a:cxn ang="0">
                            <a:pos x="T165" y="T167"/>
                          </a:cxn>
                          <a:cxn ang="0">
                            <a:pos x="T169" y="T171"/>
                          </a:cxn>
                          <a:cxn ang="0">
                            <a:pos x="T173" y="T175"/>
                          </a:cxn>
                          <a:cxn ang="0">
                            <a:pos x="T177" y="T179"/>
                          </a:cxn>
                          <a:cxn ang="0">
                            <a:pos x="T181" y="T183"/>
                          </a:cxn>
                          <a:cxn ang="0">
                            <a:pos x="T185" y="T187"/>
                          </a:cxn>
                          <a:cxn ang="0">
                            <a:pos x="T189" y="T191"/>
                          </a:cxn>
                          <a:cxn ang="0">
                            <a:pos x="T193" y="T195"/>
                          </a:cxn>
                          <a:cxn ang="0">
                            <a:pos x="T197" y="T199"/>
                          </a:cxn>
                          <a:cxn ang="0">
                            <a:pos x="T201" y="T203"/>
                          </a:cxn>
                          <a:cxn ang="0">
                            <a:pos x="T205" y="T207"/>
                          </a:cxn>
                          <a:cxn ang="0">
                            <a:pos x="T209" y="T211"/>
                          </a:cxn>
                          <a:cxn ang="0">
                            <a:pos x="T213" y="T215"/>
                          </a:cxn>
                          <a:cxn ang="0">
                            <a:pos x="T217" y="T219"/>
                          </a:cxn>
                          <a:cxn ang="0">
                            <a:pos x="T221" y="T223"/>
                          </a:cxn>
                          <a:cxn ang="0">
                            <a:pos x="T225" y="T227"/>
                          </a:cxn>
                          <a:cxn ang="0">
                            <a:pos x="T229" y="T231"/>
                          </a:cxn>
                          <a:cxn ang="0">
                            <a:pos x="T233" y="T235"/>
                          </a:cxn>
                          <a:cxn ang="0">
                            <a:pos x="T237" y="T239"/>
                          </a:cxn>
                          <a:cxn ang="0">
                            <a:pos x="T241" y="T243"/>
                          </a:cxn>
                          <a:cxn ang="0">
                            <a:pos x="T245" y="T247"/>
                          </a:cxn>
                        </a:cxnLst>
                        <a:rect l="0" t="0" r="r" b="b"/>
                        <a:pathLst>
                          <a:path w="2983" h="2142">
                            <a:moveTo>
                              <a:pt x="1492" y="0"/>
                            </a:moveTo>
                            <a:lnTo>
                              <a:pt x="1377" y="6"/>
                            </a:lnTo>
                            <a:lnTo>
                              <a:pt x="1263" y="26"/>
                            </a:lnTo>
                            <a:lnTo>
                              <a:pt x="1150" y="57"/>
                            </a:lnTo>
                            <a:lnTo>
                              <a:pt x="1038" y="102"/>
                            </a:lnTo>
                            <a:lnTo>
                              <a:pt x="929" y="160"/>
                            </a:lnTo>
                            <a:lnTo>
                              <a:pt x="823" y="230"/>
                            </a:lnTo>
                            <a:lnTo>
                              <a:pt x="719" y="313"/>
                            </a:lnTo>
                            <a:lnTo>
                              <a:pt x="620" y="409"/>
                            </a:lnTo>
                            <a:lnTo>
                              <a:pt x="525" y="518"/>
                            </a:lnTo>
                            <a:lnTo>
                              <a:pt x="435" y="639"/>
                            </a:lnTo>
                            <a:lnTo>
                              <a:pt x="394" y="702"/>
                            </a:lnTo>
                            <a:lnTo>
                              <a:pt x="354" y="768"/>
                            </a:lnTo>
                            <a:lnTo>
                              <a:pt x="317" y="834"/>
                            </a:lnTo>
                            <a:lnTo>
                              <a:pt x="281" y="903"/>
                            </a:lnTo>
                            <a:lnTo>
                              <a:pt x="248" y="973"/>
                            </a:lnTo>
                            <a:lnTo>
                              <a:pt x="217" y="1044"/>
                            </a:lnTo>
                            <a:lnTo>
                              <a:pt x="188" y="1117"/>
                            </a:lnTo>
                            <a:lnTo>
                              <a:pt x="161" y="1191"/>
                            </a:lnTo>
                            <a:lnTo>
                              <a:pt x="136" y="1266"/>
                            </a:lnTo>
                            <a:lnTo>
                              <a:pt x="114" y="1342"/>
                            </a:lnTo>
                            <a:lnTo>
                              <a:pt x="93" y="1419"/>
                            </a:lnTo>
                            <a:lnTo>
                              <a:pt x="74" y="1497"/>
                            </a:lnTo>
                            <a:lnTo>
                              <a:pt x="58" y="1576"/>
                            </a:lnTo>
                            <a:lnTo>
                              <a:pt x="44" y="1655"/>
                            </a:lnTo>
                            <a:lnTo>
                              <a:pt x="31" y="1735"/>
                            </a:lnTo>
                            <a:lnTo>
                              <a:pt x="21" y="1816"/>
                            </a:lnTo>
                            <a:lnTo>
                              <a:pt x="13" y="1897"/>
                            </a:lnTo>
                            <a:lnTo>
                              <a:pt x="6" y="1979"/>
                            </a:lnTo>
                            <a:lnTo>
                              <a:pt x="2" y="2060"/>
                            </a:lnTo>
                            <a:lnTo>
                              <a:pt x="0" y="2142"/>
                            </a:lnTo>
                            <a:lnTo>
                              <a:pt x="2983" y="2142"/>
                            </a:lnTo>
                            <a:lnTo>
                              <a:pt x="2981" y="2060"/>
                            </a:lnTo>
                            <a:lnTo>
                              <a:pt x="2977" y="1979"/>
                            </a:lnTo>
                            <a:lnTo>
                              <a:pt x="2971" y="1898"/>
                            </a:lnTo>
                            <a:lnTo>
                              <a:pt x="2962" y="1817"/>
                            </a:lnTo>
                            <a:lnTo>
                              <a:pt x="2952" y="1736"/>
                            </a:lnTo>
                            <a:lnTo>
                              <a:pt x="2940" y="1656"/>
                            </a:lnTo>
                            <a:lnTo>
                              <a:pt x="2925" y="1577"/>
                            </a:lnTo>
                            <a:lnTo>
                              <a:pt x="2909" y="1498"/>
                            </a:lnTo>
                            <a:lnTo>
                              <a:pt x="2890" y="1420"/>
                            </a:lnTo>
                            <a:lnTo>
                              <a:pt x="2870" y="1343"/>
                            </a:lnTo>
                            <a:lnTo>
                              <a:pt x="2847" y="1267"/>
                            </a:lnTo>
                            <a:lnTo>
                              <a:pt x="2822" y="1192"/>
                            </a:lnTo>
                            <a:lnTo>
                              <a:pt x="2795" y="1118"/>
                            </a:lnTo>
                            <a:lnTo>
                              <a:pt x="2766" y="1045"/>
                            </a:lnTo>
                            <a:lnTo>
                              <a:pt x="2735" y="974"/>
                            </a:lnTo>
                            <a:lnTo>
                              <a:pt x="2702" y="904"/>
                            </a:lnTo>
                            <a:lnTo>
                              <a:pt x="2667" y="835"/>
                            </a:lnTo>
                            <a:lnTo>
                              <a:pt x="2629" y="769"/>
                            </a:lnTo>
                            <a:lnTo>
                              <a:pt x="2590" y="704"/>
                            </a:lnTo>
                            <a:lnTo>
                              <a:pt x="2548" y="640"/>
                            </a:lnTo>
                            <a:lnTo>
                              <a:pt x="2458" y="519"/>
                            </a:lnTo>
                            <a:lnTo>
                              <a:pt x="2363" y="410"/>
                            </a:lnTo>
                            <a:lnTo>
                              <a:pt x="2264" y="314"/>
                            </a:lnTo>
                            <a:lnTo>
                              <a:pt x="2161" y="231"/>
                            </a:lnTo>
                            <a:lnTo>
                              <a:pt x="2054" y="160"/>
                            </a:lnTo>
                            <a:lnTo>
                              <a:pt x="1945" y="103"/>
                            </a:lnTo>
                            <a:lnTo>
                              <a:pt x="1833" y="58"/>
                            </a:lnTo>
                            <a:lnTo>
                              <a:pt x="1720" y="26"/>
                            </a:lnTo>
                            <a:lnTo>
                              <a:pt x="1606" y="6"/>
                            </a:lnTo>
                            <a:lnTo>
                              <a:pt x="1492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4572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US" sz="1800" i="0">
                          <a:solidFill>
                            <a:prstClr val="black"/>
                          </a:solidFill>
                          <a:latin typeface="Calibri"/>
                          <a:ea typeface="+mn-ea"/>
                        </a:endParaRPr>
                      </a:p>
                    </p:txBody>
                  </p:sp>
                </p:grpSp>
                <p:grpSp>
                  <p:nvGrpSpPr>
                    <p:cNvPr id="4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82" y="-2301"/>
                      <a:ext cx="2983" cy="2142"/>
                      <a:chOff x="4682" y="-2301"/>
                      <a:chExt cx="2983" cy="2142"/>
                    </a:xfrm>
                  </p:grpSpPr>
                  <p:sp>
                    <p:nvSpPr>
                      <p:cNvPr id="1036" name="Freeform 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82" y="-2301"/>
                        <a:ext cx="2983" cy="2142"/>
                      </a:xfrm>
                      <a:custGeom>
                        <a:avLst/>
                        <a:gdLst>
                          <a:gd name="T0" fmla="+- 0 5120 4682"/>
                          <a:gd name="T1" fmla="*/ T0 w 2983"/>
                          <a:gd name="T2" fmla="+- 0 -1659 -2301"/>
                          <a:gd name="T3" fmla="*/ -1659 h 2142"/>
                          <a:gd name="T4" fmla="+- 0 5078 4682"/>
                          <a:gd name="T5" fmla="*/ T4 w 2983"/>
                          <a:gd name="T6" fmla="+- 0 -1596 -2301"/>
                          <a:gd name="T7" fmla="*/ -1596 h 2142"/>
                          <a:gd name="T8" fmla="+- 0 5038 4682"/>
                          <a:gd name="T9" fmla="*/ T8 w 2983"/>
                          <a:gd name="T10" fmla="+- 0 -1531 -2301"/>
                          <a:gd name="T11" fmla="*/ -1531 h 2142"/>
                          <a:gd name="T12" fmla="+- 0 5000 4682"/>
                          <a:gd name="T13" fmla="*/ T12 w 2983"/>
                          <a:gd name="T14" fmla="+- 0 -1465 -2301"/>
                          <a:gd name="T15" fmla="*/ -1465 h 2142"/>
                          <a:gd name="T16" fmla="+- 0 4965 4682"/>
                          <a:gd name="T17" fmla="*/ T16 w 2983"/>
                          <a:gd name="T18" fmla="+- 0 -1397 -2301"/>
                          <a:gd name="T19" fmla="*/ -1397 h 2142"/>
                          <a:gd name="T20" fmla="+- 0 4931 4682"/>
                          <a:gd name="T21" fmla="*/ T20 w 2983"/>
                          <a:gd name="T22" fmla="+- 0 -1327 -2301"/>
                          <a:gd name="T23" fmla="*/ -1327 h 2142"/>
                          <a:gd name="T24" fmla="+- 0 4900 4682"/>
                          <a:gd name="T25" fmla="*/ T24 w 2983"/>
                          <a:gd name="T26" fmla="+- 0 -1256 -2301"/>
                          <a:gd name="T27" fmla="*/ -1256 h 2142"/>
                          <a:gd name="T28" fmla="+- 0 4871 4682"/>
                          <a:gd name="T29" fmla="*/ T28 w 2983"/>
                          <a:gd name="T30" fmla="+- 0 -1184 -2301"/>
                          <a:gd name="T31" fmla="*/ -1184 h 2142"/>
                          <a:gd name="T32" fmla="+- 0 4844 4682"/>
                          <a:gd name="T33" fmla="*/ T32 w 2983"/>
                          <a:gd name="T34" fmla="+- 0 -1110 -2301"/>
                          <a:gd name="T35" fmla="*/ -1110 h 2142"/>
                          <a:gd name="T36" fmla="+- 0 4819 4682"/>
                          <a:gd name="T37" fmla="*/ T36 w 2983"/>
                          <a:gd name="T38" fmla="+- 0 -1035 -2301"/>
                          <a:gd name="T39" fmla="*/ -1035 h 2142"/>
                          <a:gd name="T40" fmla="+- 0 4796 4682"/>
                          <a:gd name="T41" fmla="*/ T40 w 2983"/>
                          <a:gd name="T42" fmla="+- 0 -959 -2301"/>
                          <a:gd name="T43" fmla="*/ -959 h 2142"/>
                          <a:gd name="T44" fmla="+- 0 4775 4682"/>
                          <a:gd name="T45" fmla="*/ T44 w 2983"/>
                          <a:gd name="T46" fmla="+- 0 -882 -2301"/>
                          <a:gd name="T47" fmla="*/ -882 h 2142"/>
                          <a:gd name="T48" fmla="+- 0 4757 4682"/>
                          <a:gd name="T49" fmla="*/ T48 w 2983"/>
                          <a:gd name="T50" fmla="+- 0 -804 -2301"/>
                          <a:gd name="T51" fmla="*/ -804 h 2142"/>
                          <a:gd name="T52" fmla="+- 0 4740 4682"/>
                          <a:gd name="T53" fmla="*/ T52 w 2983"/>
                          <a:gd name="T54" fmla="+- 0 -725 -2301"/>
                          <a:gd name="T55" fmla="*/ -725 h 2142"/>
                          <a:gd name="T56" fmla="+- 0 4726 4682"/>
                          <a:gd name="T57" fmla="*/ T56 w 2983"/>
                          <a:gd name="T58" fmla="+- 0 -645 -2301"/>
                          <a:gd name="T59" fmla="*/ -645 h 2142"/>
                          <a:gd name="T60" fmla="+- 0 4713 4682"/>
                          <a:gd name="T61" fmla="*/ T60 w 2983"/>
                          <a:gd name="T62" fmla="+- 0 -565 -2301"/>
                          <a:gd name="T63" fmla="*/ -565 h 2142"/>
                          <a:gd name="T64" fmla="+- 0 4703 4682"/>
                          <a:gd name="T65" fmla="*/ T64 w 2983"/>
                          <a:gd name="T66" fmla="+- 0 -485 -2301"/>
                          <a:gd name="T67" fmla="*/ -485 h 2142"/>
                          <a:gd name="T68" fmla="+- 0 4695 4682"/>
                          <a:gd name="T69" fmla="*/ T68 w 2983"/>
                          <a:gd name="T70" fmla="+- 0 -404 -2301"/>
                          <a:gd name="T71" fmla="*/ -404 h 2142"/>
                          <a:gd name="T72" fmla="+- 0 4688 4682"/>
                          <a:gd name="T73" fmla="*/ T72 w 2983"/>
                          <a:gd name="T74" fmla="+- 0 -322 -2301"/>
                          <a:gd name="T75" fmla="*/ -322 h 2142"/>
                          <a:gd name="T76" fmla="+- 0 4684 4682"/>
                          <a:gd name="T77" fmla="*/ T76 w 2983"/>
                          <a:gd name="T78" fmla="+- 0 -241 -2301"/>
                          <a:gd name="T79" fmla="*/ -241 h 2142"/>
                          <a:gd name="T80" fmla="+- 0 4682 4682"/>
                          <a:gd name="T81" fmla="*/ T80 w 2983"/>
                          <a:gd name="T82" fmla="+- 0 -159 -2301"/>
                          <a:gd name="T83" fmla="*/ -159 h 2142"/>
                          <a:gd name="T84" fmla="+- 0 7665 4682"/>
                          <a:gd name="T85" fmla="*/ T84 w 2983"/>
                          <a:gd name="T86" fmla="+- 0 -159 -2301"/>
                          <a:gd name="T87" fmla="*/ -159 h 2142"/>
                          <a:gd name="T88" fmla="+- 0 7663 4682"/>
                          <a:gd name="T89" fmla="*/ T88 w 2983"/>
                          <a:gd name="T90" fmla="+- 0 -241 -2301"/>
                          <a:gd name="T91" fmla="*/ -241 h 2142"/>
                          <a:gd name="T92" fmla="+- 0 7659 4682"/>
                          <a:gd name="T93" fmla="*/ T92 w 2983"/>
                          <a:gd name="T94" fmla="+- 0 -322 -2301"/>
                          <a:gd name="T95" fmla="*/ -322 h 2142"/>
                          <a:gd name="T96" fmla="+- 0 7653 4682"/>
                          <a:gd name="T97" fmla="*/ T96 w 2983"/>
                          <a:gd name="T98" fmla="+- 0 -403 -2301"/>
                          <a:gd name="T99" fmla="*/ -403 h 2142"/>
                          <a:gd name="T100" fmla="+- 0 7644 4682"/>
                          <a:gd name="T101" fmla="*/ T100 w 2983"/>
                          <a:gd name="T102" fmla="+- 0 -484 -2301"/>
                          <a:gd name="T103" fmla="*/ -484 h 2142"/>
                          <a:gd name="T104" fmla="+- 0 7634 4682"/>
                          <a:gd name="T105" fmla="*/ T104 w 2983"/>
                          <a:gd name="T106" fmla="+- 0 -565 -2301"/>
                          <a:gd name="T107" fmla="*/ -565 h 2142"/>
                          <a:gd name="T108" fmla="+- 0 7622 4682"/>
                          <a:gd name="T109" fmla="*/ T108 w 2983"/>
                          <a:gd name="T110" fmla="+- 0 -645 -2301"/>
                          <a:gd name="T111" fmla="*/ -645 h 2142"/>
                          <a:gd name="T112" fmla="+- 0 7607 4682"/>
                          <a:gd name="T113" fmla="*/ T112 w 2983"/>
                          <a:gd name="T114" fmla="+- 0 -724 -2301"/>
                          <a:gd name="T115" fmla="*/ -724 h 2142"/>
                          <a:gd name="T116" fmla="+- 0 7591 4682"/>
                          <a:gd name="T117" fmla="*/ T116 w 2983"/>
                          <a:gd name="T118" fmla="+- 0 -803 -2301"/>
                          <a:gd name="T119" fmla="*/ -803 h 2142"/>
                          <a:gd name="T120" fmla="+- 0 7572 4682"/>
                          <a:gd name="T121" fmla="*/ T120 w 2983"/>
                          <a:gd name="T122" fmla="+- 0 -881 -2301"/>
                          <a:gd name="T123" fmla="*/ -881 h 2142"/>
                          <a:gd name="T124" fmla="+- 0 7552 4682"/>
                          <a:gd name="T125" fmla="*/ T124 w 2983"/>
                          <a:gd name="T126" fmla="+- 0 -958 -2301"/>
                          <a:gd name="T127" fmla="*/ -958 h 2142"/>
                          <a:gd name="T128" fmla="+- 0 7529 4682"/>
                          <a:gd name="T129" fmla="*/ T128 w 2983"/>
                          <a:gd name="T130" fmla="+- 0 -1034 -2301"/>
                          <a:gd name="T131" fmla="*/ -1034 h 2142"/>
                          <a:gd name="T132" fmla="+- 0 7504 4682"/>
                          <a:gd name="T133" fmla="*/ T132 w 2983"/>
                          <a:gd name="T134" fmla="+- 0 -1109 -2301"/>
                          <a:gd name="T135" fmla="*/ -1109 h 2142"/>
                          <a:gd name="T136" fmla="+- 0 7477 4682"/>
                          <a:gd name="T137" fmla="*/ T136 w 2983"/>
                          <a:gd name="T138" fmla="+- 0 -1183 -2301"/>
                          <a:gd name="T139" fmla="*/ -1183 h 2142"/>
                          <a:gd name="T140" fmla="+- 0 7448 4682"/>
                          <a:gd name="T141" fmla="*/ T140 w 2983"/>
                          <a:gd name="T142" fmla="+- 0 -1256 -2301"/>
                          <a:gd name="T143" fmla="*/ -1256 h 2142"/>
                          <a:gd name="T144" fmla="+- 0 7417 4682"/>
                          <a:gd name="T145" fmla="*/ T144 w 2983"/>
                          <a:gd name="T146" fmla="+- 0 -1327 -2301"/>
                          <a:gd name="T147" fmla="*/ -1327 h 2142"/>
                          <a:gd name="T148" fmla="+- 0 7384 4682"/>
                          <a:gd name="T149" fmla="*/ T148 w 2983"/>
                          <a:gd name="T150" fmla="+- 0 -1397 -2301"/>
                          <a:gd name="T151" fmla="*/ -1397 h 2142"/>
                          <a:gd name="T152" fmla="+- 0 7349 4682"/>
                          <a:gd name="T153" fmla="*/ T152 w 2983"/>
                          <a:gd name="T154" fmla="+- 0 -1466 -2301"/>
                          <a:gd name="T155" fmla="*/ -1466 h 2142"/>
                          <a:gd name="T156" fmla="+- 0 7311 4682"/>
                          <a:gd name="T157" fmla="*/ T156 w 2983"/>
                          <a:gd name="T158" fmla="+- 0 -1532 -2301"/>
                          <a:gd name="T159" fmla="*/ -1532 h 2142"/>
                          <a:gd name="T160" fmla="+- 0 7272 4682"/>
                          <a:gd name="T161" fmla="*/ T160 w 2983"/>
                          <a:gd name="T162" fmla="+- 0 -1597 -2301"/>
                          <a:gd name="T163" fmla="*/ -1597 h 2142"/>
                          <a:gd name="T164" fmla="+- 0 7230 4682"/>
                          <a:gd name="T165" fmla="*/ T164 w 2983"/>
                          <a:gd name="T166" fmla="+- 0 -1661 -2301"/>
                          <a:gd name="T167" fmla="*/ -1661 h 2142"/>
                          <a:gd name="T168" fmla="+- 0 7140 4682"/>
                          <a:gd name="T169" fmla="*/ T168 w 2983"/>
                          <a:gd name="T170" fmla="+- 0 -1782 -2301"/>
                          <a:gd name="T171" fmla="*/ -1782 h 2142"/>
                          <a:gd name="T172" fmla="+- 0 7045 4682"/>
                          <a:gd name="T173" fmla="*/ T172 w 2983"/>
                          <a:gd name="T174" fmla="+- 0 -1891 -2301"/>
                          <a:gd name="T175" fmla="*/ -1891 h 2142"/>
                          <a:gd name="T176" fmla="+- 0 6946 4682"/>
                          <a:gd name="T177" fmla="*/ T176 w 2983"/>
                          <a:gd name="T178" fmla="+- 0 -1987 -2301"/>
                          <a:gd name="T179" fmla="*/ -1987 h 2142"/>
                          <a:gd name="T180" fmla="+- 0 6843 4682"/>
                          <a:gd name="T181" fmla="*/ T180 w 2983"/>
                          <a:gd name="T182" fmla="+- 0 -2070 -2301"/>
                          <a:gd name="T183" fmla="*/ -2070 h 2142"/>
                          <a:gd name="T184" fmla="+- 0 6736 4682"/>
                          <a:gd name="T185" fmla="*/ T184 w 2983"/>
                          <a:gd name="T186" fmla="+- 0 -2141 -2301"/>
                          <a:gd name="T187" fmla="*/ -2141 h 2142"/>
                          <a:gd name="T188" fmla="+- 0 6627 4682"/>
                          <a:gd name="T189" fmla="*/ T188 w 2983"/>
                          <a:gd name="T190" fmla="+- 0 -2198 -2301"/>
                          <a:gd name="T191" fmla="*/ -2198 h 2142"/>
                          <a:gd name="T192" fmla="+- 0 6516 4682"/>
                          <a:gd name="T193" fmla="*/ T192 w 2983"/>
                          <a:gd name="T194" fmla="+- 0 -2243 -2301"/>
                          <a:gd name="T195" fmla="*/ -2243 h 2142"/>
                          <a:gd name="T196" fmla="+- 0 6403 4682"/>
                          <a:gd name="T197" fmla="*/ T196 w 2983"/>
                          <a:gd name="T198" fmla="+- 0 -2275 -2301"/>
                          <a:gd name="T199" fmla="*/ -2275 h 2142"/>
                          <a:gd name="T200" fmla="+- 0 6288 4682"/>
                          <a:gd name="T201" fmla="*/ T200 w 2983"/>
                          <a:gd name="T202" fmla="+- 0 -2294 -2301"/>
                          <a:gd name="T203" fmla="*/ -2294 h 2142"/>
                          <a:gd name="T204" fmla="+- 0 6174 4682"/>
                          <a:gd name="T205" fmla="*/ T204 w 2983"/>
                          <a:gd name="T206" fmla="+- 0 -2301 -2301"/>
                          <a:gd name="T207" fmla="*/ -2301 h 2142"/>
                          <a:gd name="T208" fmla="+- 0 6059 4682"/>
                          <a:gd name="T209" fmla="*/ T208 w 2983"/>
                          <a:gd name="T210" fmla="+- 0 -2294 -2301"/>
                          <a:gd name="T211" fmla="*/ -2294 h 2142"/>
                          <a:gd name="T212" fmla="+- 0 5945 4682"/>
                          <a:gd name="T213" fmla="*/ T212 w 2983"/>
                          <a:gd name="T214" fmla="+- 0 -2275 -2301"/>
                          <a:gd name="T215" fmla="*/ -2275 h 2142"/>
                          <a:gd name="T216" fmla="+- 0 5832 4682"/>
                          <a:gd name="T217" fmla="*/ T216 w 2983"/>
                          <a:gd name="T218" fmla="+- 0 -2243 -2301"/>
                          <a:gd name="T219" fmla="*/ -2243 h 2142"/>
                          <a:gd name="T220" fmla="+- 0 5721 4682"/>
                          <a:gd name="T221" fmla="*/ T220 w 2983"/>
                          <a:gd name="T222" fmla="+- 0 -2198 -2301"/>
                          <a:gd name="T223" fmla="*/ -2198 h 2142"/>
                          <a:gd name="T224" fmla="+- 0 5612 4682"/>
                          <a:gd name="T225" fmla="*/ T224 w 2983"/>
                          <a:gd name="T226" fmla="+- 0 -2140 -2301"/>
                          <a:gd name="T227" fmla="*/ -2140 h 2142"/>
                          <a:gd name="T228" fmla="+- 0 5506 4682"/>
                          <a:gd name="T229" fmla="*/ T228 w 2983"/>
                          <a:gd name="T230" fmla="+- 0 -2069 -2301"/>
                          <a:gd name="T231" fmla="*/ -2069 h 2142"/>
                          <a:gd name="T232" fmla="+- 0 5403 4682"/>
                          <a:gd name="T233" fmla="*/ T232 w 2983"/>
                          <a:gd name="T234" fmla="+- 0 -1986 -2301"/>
                          <a:gd name="T235" fmla="*/ -1986 h 2142"/>
                          <a:gd name="T236" fmla="+- 0 5304 4682"/>
                          <a:gd name="T237" fmla="*/ T236 w 2983"/>
                          <a:gd name="T238" fmla="+- 0 -1890 -2301"/>
                          <a:gd name="T239" fmla="*/ -1890 h 2142"/>
                          <a:gd name="T240" fmla="+- 0 5210 4682"/>
                          <a:gd name="T241" fmla="*/ T240 w 2983"/>
                          <a:gd name="T242" fmla="+- 0 -1781 -2301"/>
                          <a:gd name="T243" fmla="*/ -1781 h 2142"/>
                          <a:gd name="T244" fmla="+- 0 5120 4682"/>
                          <a:gd name="T245" fmla="*/ T244 w 2983"/>
                          <a:gd name="T246" fmla="+- 0 -1659 -2301"/>
                          <a:gd name="T247" fmla="*/ -1659 h 2142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  <a:cxn ang="0">
                            <a:pos x="T37" y="T39"/>
                          </a:cxn>
                          <a:cxn ang="0">
                            <a:pos x="T41" y="T43"/>
                          </a:cxn>
                          <a:cxn ang="0">
                            <a:pos x="T45" y="T47"/>
                          </a:cxn>
                          <a:cxn ang="0">
                            <a:pos x="T49" y="T51"/>
                          </a:cxn>
                          <a:cxn ang="0">
                            <a:pos x="T53" y="T55"/>
                          </a:cxn>
                          <a:cxn ang="0">
                            <a:pos x="T57" y="T59"/>
                          </a:cxn>
                          <a:cxn ang="0">
                            <a:pos x="T61" y="T63"/>
                          </a:cxn>
                          <a:cxn ang="0">
                            <a:pos x="T65" y="T67"/>
                          </a:cxn>
                          <a:cxn ang="0">
                            <a:pos x="T69" y="T71"/>
                          </a:cxn>
                          <a:cxn ang="0">
                            <a:pos x="T73" y="T75"/>
                          </a:cxn>
                          <a:cxn ang="0">
                            <a:pos x="T77" y="T79"/>
                          </a:cxn>
                          <a:cxn ang="0">
                            <a:pos x="T81" y="T83"/>
                          </a:cxn>
                          <a:cxn ang="0">
                            <a:pos x="T85" y="T87"/>
                          </a:cxn>
                          <a:cxn ang="0">
                            <a:pos x="T89" y="T91"/>
                          </a:cxn>
                          <a:cxn ang="0">
                            <a:pos x="T93" y="T95"/>
                          </a:cxn>
                          <a:cxn ang="0">
                            <a:pos x="T97" y="T99"/>
                          </a:cxn>
                          <a:cxn ang="0">
                            <a:pos x="T101" y="T103"/>
                          </a:cxn>
                          <a:cxn ang="0">
                            <a:pos x="T105" y="T107"/>
                          </a:cxn>
                          <a:cxn ang="0">
                            <a:pos x="T109" y="T111"/>
                          </a:cxn>
                          <a:cxn ang="0">
                            <a:pos x="T113" y="T115"/>
                          </a:cxn>
                          <a:cxn ang="0">
                            <a:pos x="T117" y="T119"/>
                          </a:cxn>
                          <a:cxn ang="0">
                            <a:pos x="T121" y="T123"/>
                          </a:cxn>
                          <a:cxn ang="0">
                            <a:pos x="T125" y="T127"/>
                          </a:cxn>
                          <a:cxn ang="0">
                            <a:pos x="T129" y="T131"/>
                          </a:cxn>
                          <a:cxn ang="0">
                            <a:pos x="T133" y="T135"/>
                          </a:cxn>
                          <a:cxn ang="0">
                            <a:pos x="T137" y="T139"/>
                          </a:cxn>
                          <a:cxn ang="0">
                            <a:pos x="T141" y="T143"/>
                          </a:cxn>
                          <a:cxn ang="0">
                            <a:pos x="T145" y="T147"/>
                          </a:cxn>
                          <a:cxn ang="0">
                            <a:pos x="T149" y="T151"/>
                          </a:cxn>
                          <a:cxn ang="0">
                            <a:pos x="T153" y="T155"/>
                          </a:cxn>
                          <a:cxn ang="0">
                            <a:pos x="T157" y="T159"/>
                          </a:cxn>
                          <a:cxn ang="0">
                            <a:pos x="T161" y="T163"/>
                          </a:cxn>
                          <a:cxn ang="0">
                            <a:pos x="T165" y="T167"/>
                          </a:cxn>
                          <a:cxn ang="0">
                            <a:pos x="T169" y="T171"/>
                          </a:cxn>
                          <a:cxn ang="0">
                            <a:pos x="T173" y="T175"/>
                          </a:cxn>
                          <a:cxn ang="0">
                            <a:pos x="T177" y="T179"/>
                          </a:cxn>
                          <a:cxn ang="0">
                            <a:pos x="T181" y="T183"/>
                          </a:cxn>
                          <a:cxn ang="0">
                            <a:pos x="T185" y="T187"/>
                          </a:cxn>
                          <a:cxn ang="0">
                            <a:pos x="T189" y="T191"/>
                          </a:cxn>
                          <a:cxn ang="0">
                            <a:pos x="T193" y="T195"/>
                          </a:cxn>
                          <a:cxn ang="0">
                            <a:pos x="T197" y="T199"/>
                          </a:cxn>
                          <a:cxn ang="0">
                            <a:pos x="T201" y="T203"/>
                          </a:cxn>
                          <a:cxn ang="0">
                            <a:pos x="T205" y="T207"/>
                          </a:cxn>
                          <a:cxn ang="0">
                            <a:pos x="T209" y="T211"/>
                          </a:cxn>
                          <a:cxn ang="0">
                            <a:pos x="T213" y="T215"/>
                          </a:cxn>
                          <a:cxn ang="0">
                            <a:pos x="T217" y="T219"/>
                          </a:cxn>
                          <a:cxn ang="0">
                            <a:pos x="T221" y="T223"/>
                          </a:cxn>
                          <a:cxn ang="0">
                            <a:pos x="T225" y="T227"/>
                          </a:cxn>
                          <a:cxn ang="0">
                            <a:pos x="T229" y="T231"/>
                          </a:cxn>
                          <a:cxn ang="0">
                            <a:pos x="T233" y="T235"/>
                          </a:cxn>
                          <a:cxn ang="0">
                            <a:pos x="T237" y="T239"/>
                          </a:cxn>
                          <a:cxn ang="0">
                            <a:pos x="T241" y="T243"/>
                          </a:cxn>
                          <a:cxn ang="0">
                            <a:pos x="T245" y="T247"/>
                          </a:cxn>
                        </a:cxnLst>
                        <a:rect l="0" t="0" r="r" b="b"/>
                        <a:pathLst>
                          <a:path w="2983" h="2142">
                            <a:moveTo>
                              <a:pt x="438" y="642"/>
                            </a:moveTo>
                            <a:lnTo>
                              <a:pt x="396" y="705"/>
                            </a:lnTo>
                            <a:lnTo>
                              <a:pt x="356" y="770"/>
                            </a:lnTo>
                            <a:lnTo>
                              <a:pt x="318" y="836"/>
                            </a:lnTo>
                            <a:lnTo>
                              <a:pt x="283" y="904"/>
                            </a:lnTo>
                            <a:lnTo>
                              <a:pt x="249" y="974"/>
                            </a:lnTo>
                            <a:lnTo>
                              <a:pt x="218" y="1045"/>
                            </a:lnTo>
                            <a:lnTo>
                              <a:pt x="189" y="1117"/>
                            </a:lnTo>
                            <a:lnTo>
                              <a:pt x="162" y="1191"/>
                            </a:lnTo>
                            <a:lnTo>
                              <a:pt x="137" y="1266"/>
                            </a:lnTo>
                            <a:lnTo>
                              <a:pt x="114" y="1342"/>
                            </a:lnTo>
                            <a:lnTo>
                              <a:pt x="93" y="1419"/>
                            </a:lnTo>
                            <a:lnTo>
                              <a:pt x="75" y="1497"/>
                            </a:lnTo>
                            <a:lnTo>
                              <a:pt x="58" y="1576"/>
                            </a:lnTo>
                            <a:lnTo>
                              <a:pt x="44" y="1656"/>
                            </a:lnTo>
                            <a:lnTo>
                              <a:pt x="31" y="1736"/>
                            </a:lnTo>
                            <a:lnTo>
                              <a:pt x="21" y="1816"/>
                            </a:lnTo>
                            <a:lnTo>
                              <a:pt x="13" y="1897"/>
                            </a:lnTo>
                            <a:lnTo>
                              <a:pt x="6" y="1979"/>
                            </a:lnTo>
                            <a:lnTo>
                              <a:pt x="2" y="2060"/>
                            </a:lnTo>
                            <a:lnTo>
                              <a:pt x="0" y="2142"/>
                            </a:lnTo>
                            <a:lnTo>
                              <a:pt x="2983" y="2142"/>
                            </a:lnTo>
                            <a:lnTo>
                              <a:pt x="2981" y="2060"/>
                            </a:lnTo>
                            <a:lnTo>
                              <a:pt x="2977" y="1979"/>
                            </a:lnTo>
                            <a:lnTo>
                              <a:pt x="2971" y="1898"/>
                            </a:lnTo>
                            <a:lnTo>
                              <a:pt x="2962" y="1817"/>
                            </a:lnTo>
                            <a:lnTo>
                              <a:pt x="2952" y="1736"/>
                            </a:lnTo>
                            <a:lnTo>
                              <a:pt x="2940" y="1656"/>
                            </a:lnTo>
                            <a:lnTo>
                              <a:pt x="2925" y="1577"/>
                            </a:lnTo>
                            <a:lnTo>
                              <a:pt x="2909" y="1498"/>
                            </a:lnTo>
                            <a:lnTo>
                              <a:pt x="2890" y="1420"/>
                            </a:lnTo>
                            <a:lnTo>
                              <a:pt x="2870" y="1343"/>
                            </a:lnTo>
                            <a:lnTo>
                              <a:pt x="2847" y="1267"/>
                            </a:lnTo>
                            <a:lnTo>
                              <a:pt x="2822" y="1192"/>
                            </a:lnTo>
                            <a:lnTo>
                              <a:pt x="2795" y="1118"/>
                            </a:lnTo>
                            <a:lnTo>
                              <a:pt x="2766" y="1045"/>
                            </a:lnTo>
                            <a:lnTo>
                              <a:pt x="2735" y="974"/>
                            </a:lnTo>
                            <a:lnTo>
                              <a:pt x="2702" y="904"/>
                            </a:lnTo>
                            <a:lnTo>
                              <a:pt x="2667" y="835"/>
                            </a:lnTo>
                            <a:lnTo>
                              <a:pt x="2629" y="769"/>
                            </a:lnTo>
                            <a:lnTo>
                              <a:pt x="2590" y="704"/>
                            </a:lnTo>
                            <a:lnTo>
                              <a:pt x="2548" y="640"/>
                            </a:lnTo>
                            <a:lnTo>
                              <a:pt x="2458" y="519"/>
                            </a:lnTo>
                            <a:lnTo>
                              <a:pt x="2363" y="410"/>
                            </a:lnTo>
                            <a:lnTo>
                              <a:pt x="2264" y="314"/>
                            </a:lnTo>
                            <a:lnTo>
                              <a:pt x="2161" y="231"/>
                            </a:lnTo>
                            <a:lnTo>
                              <a:pt x="2054" y="160"/>
                            </a:lnTo>
                            <a:lnTo>
                              <a:pt x="1945" y="103"/>
                            </a:lnTo>
                            <a:lnTo>
                              <a:pt x="1834" y="58"/>
                            </a:lnTo>
                            <a:lnTo>
                              <a:pt x="1721" y="26"/>
                            </a:lnTo>
                            <a:lnTo>
                              <a:pt x="1606" y="7"/>
                            </a:lnTo>
                            <a:lnTo>
                              <a:pt x="1492" y="0"/>
                            </a:lnTo>
                            <a:lnTo>
                              <a:pt x="1377" y="7"/>
                            </a:lnTo>
                            <a:lnTo>
                              <a:pt x="1263" y="26"/>
                            </a:lnTo>
                            <a:lnTo>
                              <a:pt x="1150" y="58"/>
                            </a:lnTo>
                            <a:lnTo>
                              <a:pt x="1039" y="103"/>
                            </a:lnTo>
                            <a:lnTo>
                              <a:pt x="930" y="161"/>
                            </a:lnTo>
                            <a:lnTo>
                              <a:pt x="824" y="232"/>
                            </a:lnTo>
                            <a:lnTo>
                              <a:pt x="721" y="315"/>
                            </a:lnTo>
                            <a:lnTo>
                              <a:pt x="622" y="411"/>
                            </a:lnTo>
                            <a:lnTo>
                              <a:pt x="528" y="520"/>
                            </a:lnTo>
                            <a:lnTo>
                              <a:pt x="438" y="642"/>
                            </a:lnTo>
                            <a:close/>
                          </a:path>
                        </a:pathLst>
                      </a:custGeom>
                      <a:noFill/>
                      <a:ln w="3426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4572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US" sz="1800" i="0">
                          <a:solidFill>
                            <a:prstClr val="black"/>
                          </a:solidFill>
                          <a:latin typeface="Calibri"/>
                          <a:ea typeface="+mn-ea"/>
                        </a:endParaRPr>
                      </a:p>
                    </p:txBody>
                  </p:sp>
                </p:grpSp>
                <p:grpSp>
                  <p:nvGrpSpPr>
                    <p:cNvPr id="5" name="Group 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34" y="-3855"/>
                      <a:ext cx="2983" cy="1752"/>
                      <a:chOff x="4634" y="-3855"/>
                      <a:chExt cx="2983" cy="1752"/>
                    </a:xfrm>
                  </p:grpSpPr>
                  <p:sp>
                    <p:nvSpPr>
                      <p:cNvPr id="1035" name="Freeform 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34" y="-3855"/>
                        <a:ext cx="2983" cy="1752"/>
                      </a:xfrm>
                      <a:custGeom>
                        <a:avLst/>
                        <a:gdLst>
                          <a:gd name="T0" fmla="+- 0 7617 4634"/>
                          <a:gd name="T1" fmla="*/ T0 w 2983"/>
                          <a:gd name="T2" fmla="+- 0 -3855 -3855"/>
                          <a:gd name="T3" fmla="*/ -3855 h 1752"/>
                          <a:gd name="T4" fmla="+- 0 4634 4634"/>
                          <a:gd name="T5" fmla="*/ T4 w 2983"/>
                          <a:gd name="T6" fmla="+- 0 -3855 -3855"/>
                          <a:gd name="T7" fmla="*/ -3855 h 1752"/>
                          <a:gd name="T8" fmla="+- 0 4636 4634"/>
                          <a:gd name="T9" fmla="*/ T8 w 2983"/>
                          <a:gd name="T10" fmla="+- 0 -3788 -3855"/>
                          <a:gd name="T11" fmla="*/ -3788 h 1752"/>
                          <a:gd name="T12" fmla="+- 0 4640 4634"/>
                          <a:gd name="T13" fmla="*/ T12 w 2983"/>
                          <a:gd name="T14" fmla="+- 0 -3721 -3855"/>
                          <a:gd name="T15" fmla="*/ -3721 h 1752"/>
                          <a:gd name="T16" fmla="+- 0 4646 4634"/>
                          <a:gd name="T17" fmla="*/ T16 w 2983"/>
                          <a:gd name="T18" fmla="+- 0 -3655 -3855"/>
                          <a:gd name="T19" fmla="*/ -3655 h 1752"/>
                          <a:gd name="T20" fmla="+- 0 4655 4634"/>
                          <a:gd name="T21" fmla="*/ T20 w 2983"/>
                          <a:gd name="T22" fmla="+- 0 -3589 -3855"/>
                          <a:gd name="T23" fmla="*/ -3589 h 1752"/>
                          <a:gd name="T24" fmla="+- 0 4665 4634"/>
                          <a:gd name="T25" fmla="*/ T24 w 2983"/>
                          <a:gd name="T26" fmla="+- 0 -3523 -3855"/>
                          <a:gd name="T27" fmla="*/ -3523 h 1752"/>
                          <a:gd name="T28" fmla="+- 0 4677 4634"/>
                          <a:gd name="T29" fmla="*/ T28 w 2983"/>
                          <a:gd name="T30" fmla="+- 0 -3457 -3855"/>
                          <a:gd name="T31" fmla="*/ -3457 h 1752"/>
                          <a:gd name="T32" fmla="+- 0 4692 4634"/>
                          <a:gd name="T33" fmla="*/ T32 w 2983"/>
                          <a:gd name="T34" fmla="+- 0 -3392 -3855"/>
                          <a:gd name="T35" fmla="*/ -3392 h 1752"/>
                          <a:gd name="T36" fmla="+- 0 4708 4634"/>
                          <a:gd name="T37" fmla="*/ T36 w 2983"/>
                          <a:gd name="T38" fmla="+- 0 -3328 -3855"/>
                          <a:gd name="T39" fmla="*/ -3328 h 1752"/>
                          <a:gd name="T40" fmla="+- 0 4727 4634"/>
                          <a:gd name="T41" fmla="*/ T40 w 2983"/>
                          <a:gd name="T42" fmla="+- 0 -3264 -3855"/>
                          <a:gd name="T43" fmla="*/ -3264 h 1752"/>
                          <a:gd name="T44" fmla="+- 0 4748 4634"/>
                          <a:gd name="T45" fmla="*/ T44 w 2983"/>
                          <a:gd name="T46" fmla="+- 0 -3201 -3855"/>
                          <a:gd name="T47" fmla="*/ -3201 h 1752"/>
                          <a:gd name="T48" fmla="+- 0 4770 4634"/>
                          <a:gd name="T49" fmla="*/ T48 w 2983"/>
                          <a:gd name="T50" fmla="+- 0 -3139 -3855"/>
                          <a:gd name="T51" fmla="*/ -3139 h 1752"/>
                          <a:gd name="T52" fmla="+- 0 4795 4634"/>
                          <a:gd name="T53" fmla="*/ T52 w 2983"/>
                          <a:gd name="T54" fmla="+- 0 -3077 -3855"/>
                          <a:gd name="T55" fmla="*/ -3077 h 1752"/>
                          <a:gd name="T56" fmla="+- 0 4822 4634"/>
                          <a:gd name="T57" fmla="*/ T56 w 2983"/>
                          <a:gd name="T58" fmla="+- 0 -3017 -3855"/>
                          <a:gd name="T59" fmla="*/ -3017 h 1752"/>
                          <a:gd name="T60" fmla="+- 0 4851 4634"/>
                          <a:gd name="T61" fmla="*/ T60 w 2983"/>
                          <a:gd name="T62" fmla="+- 0 -2958 -3855"/>
                          <a:gd name="T63" fmla="*/ -2958 h 1752"/>
                          <a:gd name="T64" fmla="+- 0 4882 4634"/>
                          <a:gd name="T65" fmla="*/ T64 w 2983"/>
                          <a:gd name="T66" fmla="+- 0 -2899 -3855"/>
                          <a:gd name="T67" fmla="*/ -2899 h 1752"/>
                          <a:gd name="T68" fmla="+- 0 4915 4634"/>
                          <a:gd name="T69" fmla="*/ T68 w 2983"/>
                          <a:gd name="T70" fmla="+- 0 -2842 -3855"/>
                          <a:gd name="T71" fmla="*/ -2842 h 1752"/>
                          <a:gd name="T72" fmla="+- 0 4950 4634"/>
                          <a:gd name="T73" fmla="*/ T72 w 2983"/>
                          <a:gd name="T74" fmla="+- 0 -2786 -3855"/>
                          <a:gd name="T75" fmla="*/ -2786 h 1752"/>
                          <a:gd name="T76" fmla="+- 0 4988 4634"/>
                          <a:gd name="T77" fmla="*/ T76 w 2983"/>
                          <a:gd name="T78" fmla="+- 0 -2731 -3855"/>
                          <a:gd name="T79" fmla="*/ -2731 h 1752"/>
                          <a:gd name="T80" fmla="+- 0 5027 4634"/>
                          <a:gd name="T81" fmla="*/ T80 w 2983"/>
                          <a:gd name="T82" fmla="+- 0 -2678 -3855"/>
                          <a:gd name="T83" fmla="*/ -2678 h 1752"/>
                          <a:gd name="T84" fmla="+- 0 5069 4634"/>
                          <a:gd name="T85" fmla="*/ T84 w 2983"/>
                          <a:gd name="T86" fmla="+- 0 -2627 -3855"/>
                          <a:gd name="T87" fmla="*/ -2627 h 1752"/>
                          <a:gd name="T88" fmla="+- 0 5159 4634"/>
                          <a:gd name="T89" fmla="*/ T88 w 2983"/>
                          <a:gd name="T90" fmla="+- 0 -2527 -3855"/>
                          <a:gd name="T91" fmla="*/ -2527 h 1752"/>
                          <a:gd name="T92" fmla="+- 0 5254 4634"/>
                          <a:gd name="T93" fmla="*/ T92 w 2983"/>
                          <a:gd name="T94" fmla="+- 0 -2438 -3855"/>
                          <a:gd name="T95" fmla="*/ -2438 h 1752"/>
                          <a:gd name="T96" fmla="+- 0 5353 4634"/>
                          <a:gd name="T97" fmla="*/ T96 w 2983"/>
                          <a:gd name="T98" fmla="+- 0 -2360 -3855"/>
                          <a:gd name="T99" fmla="*/ -2360 h 1752"/>
                          <a:gd name="T100" fmla="+- 0 5457 4634"/>
                          <a:gd name="T101" fmla="*/ T100 w 2983"/>
                          <a:gd name="T102" fmla="+- 0 -2291 -3855"/>
                          <a:gd name="T103" fmla="*/ -2291 h 1752"/>
                          <a:gd name="T104" fmla="+- 0 5563 4634"/>
                          <a:gd name="T105" fmla="*/ T104 w 2983"/>
                          <a:gd name="T106" fmla="+- 0 -2234 -3855"/>
                          <a:gd name="T107" fmla="*/ -2234 h 1752"/>
                          <a:gd name="T108" fmla="+- 0 5672 4634"/>
                          <a:gd name="T109" fmla="*/ T108 w 2983"/>
                          <a:gd name="T110" fmla="+- 0 -2187 -3855"/>
                          <a:gd name="T111" fmla="*/ -2187 h 1752"/>
                          <a:gd name="T112" fmla="+- 0 5784 4634"/>
                          <a:gd name="T113" fmla="*/ T112 w 2983"/>
                          <a:gd name="T114" fmla="+- 0 -2150 -3855"/>
                          <a:gd name="T115" fmla="*/ -2150 h 1752"/>
                          <a:gd name="T116" fmla="+- 0 5897 4634"/>
                          <a:gd name="T117" fmla="*/ T116 w 2983"/>
                          <a:gd name="T118" fmla="+- 0 -2124 -3855"/>
                          <a:gd name="T119" fmla="*/ -2124 h 1752"/>
                          <a:gd name="T120" fmla="+- 0 6011 4634"/>
                          <a:gd name="T121" fmla="*/ T120 w 2983"/>
                          <a:gd name="T122" fmla="+- 0 -2108 -3855"/>
                          <a:gd name="T123" fmla="*/ -2108 h 1752"/>
                          <a:gd name="T124" fmla="+- 0 6126 4634"/>
                          <a:gd name="T125" fmla="*/ T124 w 2983"/>
                          <a:gd name="T126" fmla="+- 0 -2103 -3855"/>
                          <a:gd name="T127" fmla="*/ -2103 h 1752"/>
                          <a:gd name="T128" fmla="+- 0 6240 4634"/>
                          <a:gd name="T129" fmla="*/ T128 w 2983"/>
                          <a:gd name="T130" fmla="+- 0 -2108 -3855"/>
                          <a:gd name="T131" fmla="*/ -2108 h 1752"/>
                          <a:gd name="T132" fmla="+- 0 6354 4634"/>
                          <a:gd name="T133" fmla="*/ T132 w 2983"/>
                          <a:gd name="T134" fmla="+- 0 -2124 -3855"/>
                          <a:gd name="T135" fmla="*/ -2124 h 1752"/>
                          <a:gd name="T136" fmla="+- 0 6468 4634"/>
                          <a:gd name="T137" fmla="*/ T136 w 2983"/>
                          <a:gd name="T138" fmla="+- 0 -2150 -3855"/>
                          <a:gd name="T139" fmla="*/ -2150 h 1752"/>
                          <a:gd name="T140" fmla="+- 0 6579 4634"/>
                          <a:gd name="T141" fmla="*/ T140 w 2983"/>
                          <a:gd name="T142" fmla="+- 0 -2186 -3855"/>
                          <a:gd name="T143" fmla="*/ -2186 h 1752"/>
                          <a:gd name="T144" fmla="+- 0 6688 4634"/>
                          <a:gd name="T145" fmla="*/ T144 w 2983"/>
                          <a:gd name="T146" fmla="+- 0 -2234 -3855"/>
                          <a:gd name="T147" fmla="*/ -2234 h 1752"/>
                          <a:gd name="T148" fmla="+- 0 6795 4634"/>
                          <a:gd name="T149" fmla="*/ T148 w 2983"/>
                          <a:gd name="T150" fmla="+- 0 -2291 -3855"/>
                          <a:gd name="T151" fmla="*/ -2291 h 1752"/>
                          <a:gd name="T152" fmla="+- 0 6898 4634"/>
                          <a:gd name="T153" fmla="*/ T152 w 2983"/>
                          <a:gd name="T154" fmla="+- 0 -2359 -3855"/>
                          <a:gd name="T155" fmla="*/ -2359 h 1752"/>
                          <a:gd name="T156" fmla="+- 0 6997 4634"/>
                          <a:gd name="T157" fmla="*/ T156 w 2983"/>
                          <a:gd name="T158" fmla="+- 0 -2437 -3855"/>
                          <a:gd name="T159" fmla="*/ -2437 h 1752"/>
                          <a:gd name="T160" fmla="+- 0 7092 4634"/>
                          <a:gd name="T161" fmla="*/ T160 w 2983"/>
                          <a:gd name="T162" fmla="+- 0 -2526 -3855"/>
                          <a:gd name="T163" fmla="*/ -2526 h 1752"/>
                          <a:gd name="T164" fmla="+- 0 7182 4634"/>
                          <a:gd name="T165" fmla="*/ T164 w 2983"/>
                          <a:gd name="T166" fmla="+- 0 -2626 -3855"/>
                          <a:gd name="T167" fmla="*/ -2626 h 1752"/>
                          <a:gd name="T168" fmla="+- 0 7224 4634"/>
                          <a:gd name="T169" fmla="*/ T168 w 2983"/>
                          <a:gd name="T170" fmla="+- 0 -2677 -3855"/>
                          <a:gd name="T171" fmla="*/ -2677 h 1752"/>
                          <a:gd name="T172" fmla="+- 0 7263 4634"/>
                          <a:gd name="T173" fmla="*/ T172 w 2983"/>
                          <a:gd name="T174" fmla="+- 0 -2731 -3855"/>
                          <a:gd name="T175" fmla="*/ -2731 h 1752"/>
                          <a:gd name="T176" fmla="+- 0 7301 4634"/>
                          <a:gd name="T177" fmla="*/ T176 w 2983"/>
                          <a:gd name="T178" fmla="+- 0 -2785 -3855"/>
                          <a:gd name="T179" fmla="*/ -2785 h 1752"/>
                          <a:gd name="T180" fmla="+- 0 7336 4634"/>
                          <a:gd name="T181" fmla="*/ T180 w 2983"/>
                          <a:gd name="T182" fmla="+- 0 -2841 -3855"/>
                          <a:gd name="T183" fmla="*/ -2841 h 1752"/>
                          <a:gd name="T184" fmla="+- 0 7369 4634"/>
                          <a:gd name="T185" fmla="*/ T184 w 2983"/>
                          <a:gd name="T186" fmla="+- 0 -2898 -3855"/>
                          <a:gd name="T187" fmla="*/ -2898 h 1752"/>
                          <a:gd name="T188" fmla="+- 0 7400 4634"/>
                          <a:gd name="T189" fmla="*/ T188 w 2983"/>
                          <a:gd name="T190" fmla="+- 0 -2957 -3855"/>
                          <a:gd name="T191" fmla="*/ -2957 h 1752"/>
                          <a:gd name="T192" fmla="+- 0 7429 4634"/>
                          <a:gd name="T193" fmla="*/ T192 w 2983"/>
                          <a:gd name="T194" fmla="+- 0 -3016 -3855"/>
                          <a:gd name="T195" fmla="*/ -3016 h 1752"/>
                          <a:gd name="T196" fmla="+- 0 7456 4634"/>
                          <a:gd name="T197" fmla="*/ T196 w 2983"/>
                          <a:gd name="T198" fmla="+- 0 -3077 -3855"/>
                          <a:gd name="T199" fmla="*/ -3077 h 1752"/>
                          <a:gd name="T200" fmla="+- 0 7481 4634"/>
                          <a:gd name="T201" fmla="*/ T200 w 2983"/>
                          <a:gd name="T202" fmla="+- 0 -3138 -3855"/>
                          <a:gd name="T203" fmla="*/ -3138 h 1752"/>
                          <a:gd name="T204" fmla="+- 0 7503 4634"/>
                          <a:gd name="T205" fmla="*/ T204 w 2983"/>
                          <a:gd name="T206" fmla="+- 0 -3200 -3855"/>
                          <a:gd name="T207" fmla="*/ -3200 h 1752"/>
                          <a:gd name="T208" fmla="+- 0 7524 4634"/>
                          <a:gd name="T209" fmla="*/ T208 w 2983"/>
                          <a:gd name="T210" fmla="+- 0 -3263 -3855"/>
                          <a:gd name="T211" fmla="*/ -3263 h 1752"/>
                          <a:gd name="T212" fmla="+- 0 7543 4634"/>
                          <a:gd name="T213" fmla="*/ T212 w 2983"/>
                          <a:gd name="T214" fmla="+- 0 -3327 -3855"/>
                          <a:gd name="T215" fmla="*/ -3327 h 1752"/>
                          <a:gd name="T216" fmla="+- 0 7559 4634"/>
                          <a:gd name="T217" fmla="*/ T216 w 2983"/>
                          <a:gd name="T218" fmla="+- 0 -3392 -3855"/>
                          <a:gd name="T219" fmla="*/ -3392 h 1752"/>
                          <a:gd name="T220" fmla="+- 0 7574 4634"/>
                          <a:gd name="T221" fmla="*/ T220 w 2983"/>
                          <a:gd name="T222" fmla="+- 0 -3457 -3855"/>
                          <a:gd name="T223" fmla="*/ -3457 h 1752"/>
                          <a:gd name="T224" fmla="+- 0 7586 4634"/>
                          <a:gd name="T225" fmla="*/ T224 w 2983"/>
                          <a:gd name="T226" fmla="+- 0 -3522 -3855"/>
                          <a:gd name="T227" fmla="*/ -3522 h 1752"/>
                          <a:gd name="T228" fmla="+- 0 7596 4634"/>
                          <a:gd name="T229" fmla="*/ T228 w 2983"/>
                          <a:gd name="T230" fmla="+- 0 -3588 -3855"/>
                          <a:gd name="T231" fmla="*/ -3588 h 1752"/>
                          <a:gd name="T232" fmla="+- 0 7605 4634"/>
                          <a:gd name="T233" fmla="*/ T232 w 2983"/>
                          <a:gd name="T234" fmla="+- 0 -3655 -3855"/>
                          <a:gd name="T235" fmla="*/ -3655 h 1752"/>
                          <a:gd name="T236" fmla="+- 0 7611 4634"/>
                          <a:gd name="T237" fmla="*/ T236 w 2983"/>
                          <a:gd name="T238" fmla="+- 0 -3721 -3855"/>
                          <a:gd name="T239" fmla="*/ -3721 h 1752"/>
                          <a:gd name="T240" fmla="+- 0 7615 4634"/>
                          <a:gd name="T241" fmla="*/ T240 w 2983"/>
                          <a:gd name="T242" fmla="+- 0 -3788 -3855"/>
                          <a:gd name="T243" fmla="*/ -3788 h 1752"/>
                          <a:gd name="T244" fmla="+- 0 7617 4634"/>
                          <a:gd name="T245" fmla="*/ T244 w 2983"/>
                          <a:gd name="T246" fmla="+- 0 -3855 -3855"/>
                          <a:gd name="T247" fmla="*/ -3855 h 1752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  <a:cxn ang="0">
                            <a:pos x="T37" y="T39"/>
                          </a:cxn>
                          <a:cxn ang="0">
                            <a:pos x="T41" y="T43"/>
                          </a:cxn>
                          <a:cxn ang="0">
                            <a:pos x="T45" y="T47"/>
                          </a:cxn>
                          <a:cxn ang="0">
                            <a:pos x="T49" y="T51"/>
                          </a:cxn>
                          <a:cxn ang="0">
                            <a:pos x="T53" y="T55"/>
                          </a:cxn>
                          <a:cxn ang="0">
                            <a:pos x="T57" y="T59"/>
                          </a:cxn>
                          <a:cxn ang="0">
                            <a:pos x="T61" y="T63"/>
                          </a:cxn>
                          <a:cxn ang="0">
                            <a:pos x="T65" y="T67"/>
                          </a:cxn>
                          <a:cxn ang="0">
                            <a:pos x="T69" y="T71"/>
                          </a:cxn>
                          <a:cxn ang="0">
                            <a:pos x="T73" y="T75"/>
                          </a:cxn>
                          <a:cxn ang="0">
                            <a:pos x="T77" y="T79"/>
                          </a:cxn>
                          <a:cxn ang="0">
                            <a:pos x="T81" y="T83"/>
                          </a:cxn>
                          <a:cxn ang="0">
                            <a:pos x="T85" y="T87"/>
                          </a:cxn>
                          <a:cxn ang="0">
                            <a:pos x="T89" y="T91"/>
                          </a:cxn>
                          <a:cxn ang="0">
                            <a:pos x="T93" y="T95"/>
                          </a:cxn>
                          <a:cxn ang="0">
                            <a:pos x="T97" y="T99"/>
                          </a:cxn>
                          <a:cxn ang="0">
                            <a:pos x="T101" y="T103"/>
                          </a:cxn>
                          <a:cxn ang="0">
                            <a:pos x="T105" y="T107"/>
                          </a:cxn>
                          <a:cxn ang="0">
                            <a:pos x="T109" y="T111"/>
                          </a:cxn>
                          <a:cxn ang="0">
                            <a:pos x="T113" y="T115"/>
                          </a:cxn>
                          <a:cxn ang="0">
                            <a:pos x="T117" y="T119"/>
                          </a:cxn>
                          <a:cxn ang="0">
                            <a:pos x="T121" y="T123"/>
                          </a:cxn>
                          <a:cxn ang="0">
                            <a:pos x="T125" y="T127"/>
                          </a:cxn>
                          <a:cxn ang="0">
                            <a:pos x="T129" y="T131"/>
                          </a:cxn>
                          <a:cxn ang="0">
                            <a:pos x="T133" y="T135"/>
                          </a:cxn>
                          <a:cxn ang="0">
                            <a:pos x="T137" y="T139"/>
                          </a:cxn>
                          <a:cxn ang="0">
                            <a:pos x="T141" y="T143"/>
                          </a:cxn>
                          <a:cxn ang="0">
                            <a:pos x="T145" y="T147"/>
                          </a:cxn>
                          <a:cxn ang="0">
                            <a:pos x="T149" y="T151"/>
                          </a:cxn>
                          <a:cxn ang="0">
                            <a:pos x="T153" y="T155"/>
                          </a:cxn>
                          <a:cxn ang="0">
                            <a:pos x="T157" y="T159"/>
                          </a:cxn>
                          <a:cxn ang="0">
                            <a:pos x="T161" y="T163"/>
                          </a:cxn>
                          <a:cxn ang="0">
                            <a:pos x="T165" y="T167"/>
                          </a:cxn>
                          <a:cxn ang="0">
                            <a:pos x="T169" y="T171"/>
                          </a:cxn>
                          <a:cxn ang="0">
                            <a:pos x="T173" y="T175"/>
                          </a:cxn>
                          <a:cxn ang="0">
                            <a:pos x="T177" y="T179"/>
                          </a:cxn>
                          <a:cxn ang="0">
                            <a:pos x="T181" y="T183"/>
                          </a:cxn>
                          <a:cxn ang="0">
                            <a:pos x="T185" y="T187"/>
                          </a:cxn>
                          <a:cxn ang="0">
                            <a:pos x="T189" y="T191"/>
                          </a:cxn>
                          <a:cxn ang="0">
                            <a:pos x="T193" y="T195"/>
                          </a:cxn>
                          <a:cxn ang="0">
                            <a:pos x="T197" y="T199"/>
                          </a:cxn>
                          <a:cxn ang="0">
                            <a:pos x="T201" y="T203"/>
                          </a:cxn>
                          <a:cxn ang="0">
                            <a:pos x="T205" y="T207"/>
                          </a:cxn>
                          <a:cxn ang="0">
                            <a:pos x="T209" y="T211"/>
                          </a:cxn>
                          <a:cxn ang="0">
                            <a:pos x="T213" y="T215"/>
                          </a:cxn>
                          <a:cxn ang="0">
                            <a:pos x="T217" y="T219"/>
                          </a:cxn>
                          <a:cxn ang="0">
                            <a:pos x="T221" y="T223"/>
                          </a:cxn>
                          <a:cxn ang="0">
                            <a:pos x="T225" y="T227"/>
                          </a:cxn>
                          <a:cxn ang="0">
                            <a:pos x="T229" y="T231"/>
                          </a:cxn>
                          <a:cxn ang="0">
                            <a:pos x="T233" y="T235"/>
                          </a:cxn>
                          <a:cxn ang="0">
                            <a:pos x="T237" y="T239"/>
                          </a:cxn>
                          <a:cxn ang="0">
                            <a:pos x="T241" y="T243"/>
                          </a:cxn>
                          <a:cxn ang="0">
                            <a:pos x="T245" y="T247"/>
                          </a:cxn>
                        </a:cxnLst>
                        <a:rect l="0" t="0" r="r" b="b"/>
                        <a:pathLst>
                          <a:path w="2983" h="1752">
                            <a:moveTo>
                              <a:pt x="2983" y="0"/>
                            </a:moveTo>
                            <a:lnTo>
                              <a:pt x="0" y="0"/>
                            </a:lnTo>
                            <a:lnTo>
                              <a:pt x="2" y="67"/>
                            </a:lnTo>
                            <a:lnTo>
                              <a:pt x="6" y="134"/>
                            </a:lnTo>
                            <a:lnTo>
                              <a:pt x="12" y="200"/>
                            </a:lnTo>
                            <a:lnTo>
                              <a:pt x="21" y="266"/>
                            </a:lnTo>
                            <a:lnTo>
                              <a:pt x="31" y="332"/>
                            </a:lnTo>
                            <a:lnTo>
                              <a:pt x="43" y="398"/>
                            </a:lnTo>
                            <a:lnTo>
                              <a:pt x="58" y="463"/>
                            </a:lnTo>
                            <a:lnTo>
                              <a:pt x="74" y="527"/>
                            </a:lnTo>
                            <a:lnTo>
                              <a:pt x="93" y="591"/>
                            </a:lnTo>
                            <a:lnTo>
                              <a:pt x="114" y="654"/>
                            </a:lnTo>
                            <a:lnTo>
                              <a:pt x="136" y="716"/>
                            </a:lnTo>
                            <a:lnTo>
                              <a:pt x="161" y="778"/>
                            </a:lnTo>
                            <a:lnTo>
                              <a:pt x="188" y="838"/>
                            </a:lnTo>
                            <a:lnTo>
                              <a:pt x="217" y="897"/>
                            </a:lnTo>
                            <a:lnTo>
                              <a:pt x="248" y="956"/>
                            </a:lnTo>
                            <a:lnTo>
                              <a:pt x="281" y="1013"/>
                            </a:lnTo>
                            <a:lnTo>
                              <a:pt x="316" y="1069"/>
                            </a:lnTo>
                            <a:lnTo>
                              <a:pt x="354" y="1124"/>
                            </a:lnTo>
                            <a:lnTo>
                              <a:pt x="393" y="1177"/>
                            </a:lnTo>
                            <a:lnTo>
                              <a:pt x="435" y="1228"/>
                            </a:lnTo>
                            <a:lnTo>
                              <a:pt x="525" y="1328"/>
                            </a:lnTo>
                            <a:lnTo>
                              <a:pt x="620" y="1417"/>
                            </a:lnTo>
                            <a:lnTo>
                              <a:pt x="719" y="1495"/>
                            </a:lnTo>
                            <a:lnTo>
                              <a:pt x="823" y="1564"/>
                            </a:lnTo>
                            <a:lnTo>
                              <a:pt x="929" y="1621"/>
                            </a:lnTo>
                            <a:lnTo>
                              <a:pt x="1038" y="1668"/>
                            </a:lnTo>
                            <a:lnTo>
                              <a:pt x="1150" y="1705"/>
                            </a:lnTo>
                            <a:lnTo>
                              <a:pt x="1263" y="1731"/>
                            </a:lnTo>
                            <a:lnTo>
                              <a:pt x="1377" y="1747"/>
                            </a:lnTo>
                            <a:lnTo>
                              <a:pt x="1492" y="1752"/>
                            </a:lnTo>
                            <a:lnTo>
                              <a:pt x="1606" y="1747"/>
                            </a:lnTo>
                            <a:lnTo>
                              <a:pt x="1720" y="1731"/>
                            </a:lnTo>
                            <a:lnTo>
                              <a:pt x="1834" y="1705"/>
                            </a:lnTo>
                            <a:lnTo>
                              <a:pt x="1945" y="1669"/>
                            </a:lnTo>
                            <a:lnTo>
                              <a:pt x="2054" y="1621"/>
                            </a:lnTo>
                            <a:lnTo>
                              <a:pt x="2161" y="1564"/>
                            </a:lnTo>
                            <a:lnTo>
                              <a:pt x="2264" y="1496"/>
                            </a:lnTo>
                            <a:lnTo>
                              <a:pt x="2363" y="1418"/>
                            </a:lnTo>
                            <a:lnTo>
                              <a:pt x="2458" y="1329"/>
                            </a:lnTo>
                            <a:lnTo>
                              <a:pt x="2548" y="1229"/>
                            </a:lnTo>
                            <a:lnTo>
                              <a:pt x="2590" y="1178"/>
                            </a:lnTo>
                            <a:lnTo>
                              <a:pt x="2629" y="1124"/>
                            </a:lnTo>
                            <a:lnTo>
                              <a:pt x="2667" y="1070"/>
                            </a:lnTo>
                            <a:lnTo>
                              <a:pt x="2702" y="1014"/>
                            </a:lnTo>
                            <a:lnTo>
                              <a:pt x="2735" y="957"/>
                            </a:lnTo>
                            <a:lnTo>
                              <a:pt x="2766" y="898"/>
                            </a:lnTo>
                            <a:lnTo>
                              <a:pt x="2795" y="839"/>
                            </a:lnTo>
                            <a:lnTo>
                              <a:pt x="2822" y="778"/>
                            </a:lnTo>
                            <a:lnTo>
                              <a:pt x="2847" y="717"/>
                            </a:lnTo>
                            <a:lnTo>
                              <a:pt x="2869" y="655"/>
                            </a:lnTo>
                            <a:lnTo>
                              <a:pt x="2890" y="592"/>
                            </a:lnTo>
                            <a:lnTo>
                              <a:pt x="2909" y="528"/>
                            </a:lnTo>
                            <a:lnTo>
                              <a:pt x="2925" y="463"/>
                            </a:lnTo>
                            <a:lnTo>
                              <a:pt x="2940" y="398"/>
                            </a:lnTo>
                            <a:lnTo>
                              <a:pt x="2952" y="333"/>
                            </a:lnTo>
                            <a:lnTo>
                              <a:pt x="2962" y="267"/>
                            </a:lnTo>
                            <a:lnTo>
                              <a:pt x="2971" y="200"/>
                            </a:lnTo>
                            <a:lnTo>
                              <a:pt x="2977" y="134"/>
                            </a:lnTo>
                            <a:lnTo>
                              <a:pt x="2981" y="67"/>
                            </a:lnTo>
                            <a:lnTo>
                              <a:pt x="2983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4572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US" sz="1800" i="0">
                          <a:solidFill>
                            <a:prstClr val="black"/>
                          </a:solidFill>
                          <a:latin typeface="Calibri"/>
                          <a:ea typeface="+mn-ea"/>
                        </a:endParaRPr>
                      </a:p>
                    </p:txBody>
                  </p:sp>
                </p:grpSp>
                <p:grpSp>
                  <p:nvGrpSpPr>
                    <p:cNvPr id="6" name="Group 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34" y="-3854"/>
                      <a:ext cx="2983" cy="1752"/>
                      <a:chOff x="4634" y="-3854"/>
                      <a:chExt cx="2983" cy="1752"/>
                    </a:xfrm>
                  </p:grpSpPr>
                  <p:sp>
                    <p:nvSpPr>
                      <p:cNvPr id="1034" name="Freeform 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34" y="-3854"/>
                        <a:ext cx="2983" cy="1752"/>
                      </a:xfrm>
                      <a:custGeom>
                        <a:avLst/>
                        <a:gdLst>
                          <a:gd name="T0" fmla="+- 0 7181 4634"/>
                          <a:gd name="T1" fmla="*/ T0 w 2983"/>
                          <a:gd name="T2" fmla="+- 0 -2624 -3854"/>
                          <a:gd name="T3" fmla="*/ -2624 h 1752"/>
                          <a:gd name="T4" fmla="+- 0 7223 4634"/>
                          <a:gd name="T5" fmla="*/ T4 w 2983"/>
                          <a:gd name="T6" fmla="+- 0 -2676 -3854"/>
                          <a:gd name="T7" fmla="*/ -2676 h 1752"/>
                          <a:gd name="T8" fmla="+- 0 7262 4634"/>
                          <a:gd name="T9" fmla="*/ T8 w 2983"/>
                          <a:gd name="T10" fmla="+- 0 -2730 -3854"/>
                          <a:gd name="T11" fmla="*/ -2730 h 1752"/>
                          <a:gd name="T12" fmla="+- 0 7300 4634"/>
                          <a:gd name="T13" fmla="*/ T12 w 2983"/>
                          <a:gd name="T14" fmla="+- 0 -2784 -3854"/>
                          <a:gd name="T15" fmla="*/ -2784 h 1752"/>
                          <a:gd name="T16" fmla="+- 0 7335 4634"/>
                          <a:gd name="T17" fmla="*/ T16 w 2983"/>
                          <a:gd name="T18" fmla="+- 0 -2840 -3854"/>
                          <a:gd name="T19" fmla="*/ -2840 h 1752"/>
                          <a:gd name="T20" fmla="+- 0 7368 4634"/>
                          <a:gd name="T21" fmla="*/ T20 w 2983"/>
                          <a:gd name="T22" fmla="+- 0 -2898 -3854"/>
                          <a:gd name="T23" fmla="*/ -2898 h 1752"/>
                          <a:gd name="T24" fmla="+- 0 7400 4634"/>
                          <a:gd name="T25" fmla="*/ T24 w 2983"/>
                          <a:gd name="T26" fmla="+- 0 -2956 -3854"/>
                          <a:gd name="T27" fmla="*/ -2956 h 1752"/>
                          <a:gd name="T28" fmla="+- 0 7429 4634"/>
                          <a:gd name="T29" fmla="*/ T28 w 2983"/>
                          <a:gd name="T30" fmla="+- 0 -3016 -3854"/>
                          <a:gd name="T31" fmla="*/ -3016 h 1752"/>
                          <a:gd name="T32" fmla="+- 0 7456 4634"/>
                          <a:gd name="T33" fmla="*/ T32 w 2983"/>
                          <a:gd name="T34" fmla="+- 0 -3076 -3854"/>
                          <a:gd name="T35" fmla="*/ -3076 h 1752"/>
                          <a:gd name="T36" fmla="+- 0 7481 4634"/>
                          <a:gd name="T37" fmla="*/ T36 w 2983"/>
                          <a:gd name="T38" fmla="+- 0 -3138 -3854"/>
                          <a:gd name="T39" fmla="*/ -3138 h 1752"/>
                          <a:gd name="T40" fmla="+- 0 7503 4634"/>
                          <a:gd name="T41" fmla="*/ T40 w 2983"/>
                          <a:gd name="T42" fmla="+- 0 -3200 -3854"/>
                          <a:gd name="T43" fmla="*/ -3200 h 1752"/>
                          <a:gd name="T44" fmla="+- 0 7524 4634"/>
                          <a:gd name="T45" fmla="*/ T44 w 2983"/>
                          <a:gd name="T46" fmla="+- 0 -3263 -3854"/>
                          <a:gd name="T47" fmla="*/ -3263 h 1752"/>
                          <a:gd name="T48" fmla="+- 0 7543 4634"/>
                          <a:gd name="T49" fmla="*/ T48 w 2983"/>
                          <a:gd name="T50" fmla="+- 0 -3327 -3854"/>
                          <a:gd name="T51" fmla="*/ -3327 h 1752"/>
                          <a:gd name="T52" fmla="+- 0 7559 4634"/>
                          <a:gd name="T53" fmla="*/ T52 w 2983"/>
                          <a:gd name="T54" fmla="+- 0 -3392 -3854"/>
                          <a:gd name="T55" fmla="*/ -3392 h 1752"/>
                          <a:gd name="T56" fmla="+- 0 7574 4634"/>
                          <a:gd name="T57" fmla="*/ T56 w 2983"/>
                          <a:gd name="T58" fmla="+- 0 -3457 -3854"/>
                          <a:gd name="T59" fmla="*/ -3457 h 1752"/>
                          <a:gd name="T60" fmla="+- 0 7586 4634"/>
                          <a:gd name="T61" fmla="*/ T60 w 2983"/>
                          <a:gd name="T62" fmla="+- 0 -3522 -3854"/>
                          <a:gd name="T63" fmla="*/ -3522 h 1752"/>
                          <a:gd name="T64" fmla="+- 0 7596 4634"/>
                          <a:gd name="T65" fmla="*/ T64 w 2983"/>
                          <a:gd name="T66" fmla="+- 0 -3588 -3854"/>
                          <a:gd name="T67" fmla="*/ -3588 h 1752"/>
                          <a:gd name="T68" fmla="+- 0 7605 4634"/>
                          <a:gd name="T69" fmla="*/ T68 w 2983"/>
                          <a:gd name="T70" fmla="+- 0 -3654 -3854"/>
                          <a:gd name="T71" fmla="*/ -3654 h 1752"/>
                          <a:gd name="T72" fmla="+- 0 7611 4634"/>
                          <a:gd name="T73" fmla="*/ T72 w 2983"/>
                          <a:gd name="T74" fmla="+- 0 -3721 -3854"/>
                          <a:gd name="T75" fmla="*/ -3721 h 1752"/>
                          <a:gd name="T76" fmla="+- 0 7615 4634"/>
                          <a:gd name="T77" fmla="*/ T76 w 2983"/>
                          <a:gd name="T78" fmla="+- 0 -3788 -3854"/>
                          <a:gd name="T79" fmla="*/ -3788 h 1752"/>
                          <a:gd name="T80" fmla="+- 0 7617 4634"/>
                          <a:gd name="T81" fmla="*/ T80 w 2983"/>
                          <a:gd name="T82" fmla="+- 0 -3854 -3854"/>
                          <a:gd name="T83" fmla="*/ -3854 h 1752"/>
                          <a:gd name="T84" fmla="+- 0 4634 4634"/>
                          <a:gd name="T85" fmla="*/ T84 w 2983"/>
                          <a:gd name="T86" fmla="+- 0 -3854 -3854"/>
                          <a:gd name="T87" fmla="*/ -3854 h 1752"/>
                          <a:gd name="T88" fmla="+- 0 4636 4634"/>
                          <a:gd name="T89" fmla="*/ T88 w 2983"/>
                          <a:gd name="T90" fmla="+- 0 -3788 -3854"/>
                          <a:gd name="T91" fmla="*/ -3788 h 1752"/>
                          <a:gd name="T92" fmla="+- 0 4640 4634"/>
                          <a:gd name="T93" fmla="*/ T92 w 2983"/>
                          <a:gd name="T94" fmla="+- 0 -3721 -3854"/>
                          <a:gd name="T95" fmla="*/ -3721 h 1752"/>
                          <a:gd name="T96" fmla="+- 0 4646 4634"/>
                          <a:gd name="T97" fmla="*/ T96 w 2983"/>
                          <a:gd name="T98" fmla="+- 0 -3655 -3854"/>
                          <a:gd name="T99" fmla="*/ -3655 h 1752"/>
                          <a:gd name="T100" fmla="+- 0 4655 4634"/>
                          <a:gd name="T101" fmla="*/ T100 w 2983"/>
                          <a:gd name="T102" fmla="+- 0 -3588 -3854"/>
                          <a:gd name="T103" fmla="*/ -3588 h 1752"/>
                          <a:gd name="T104" fmla="+- 0 4665 4634"/>
                          <a:gd name="T105" fmla="*/ T104 w 2983"/>
                          <a:gd name="T106" fmla="+- 0 -3523 -3854"/>
                          <a:gd name="T107" fmla="*/ -3523 h 1752"/>
                          <a:gd name="T108" fmla="+- 0 4677 4634"/>
                          <a:gd name="T109" fmla="*/ T108 w 2983"/>
                          <a:gd name="T110" fmla="+- 0 -3457 -3854"/>
                          <a:gd name="T111" fmla="*/ -3457 h 1752"/>
                          <a:gd name="T112" fmla="+- 0 4692 4634"/>
                          <a:gd name="T113" fmla="*/ T112 w 2983"/>
                          <a:gd name="T114" fmla="+- 0 -3392 -3854"/>
                          <a:gd name="T115" fmla="*/ -3392 h 1752"/>
                          <a:gd name="T116" fmla="+- 0 4708 4634"/>
                          <a:gd name="T117" fmla="*/ T116 w 2983"/>
                          <a:gd name="T118" fmla="+- 0 -3328 -3854"/>
                          <a:gd name="T119" fmla="*/ -3328 h 1752"/>
                          <a:gd name="T120" fmla="+- 0 4727 4634"/>
                          <a:gd name="T121" fmla="*/ T120 w 2983"/>
                          <a:gd name="T122" fmla="+- 0 -3264 -3854"/>
                          <a:gd name="T123" fmla="*/ -3264 h 1752"/>
                          <a:gd name="T124" fmla="+- 0 4748 4634"/>
                          <a:gd name="T125" fmla="*/ T124 w 2983"/>
                          <a:gd name="T126" fmla="+- 0 -3201 -3854"/>
                          <a:gd name="T127" fmla="*/ -3201 h 1752"/>
                          <a:gd name="T128" fmla="+- 0 4770 4634"/>
                          <a:gd name="T129" fmla="*/ T128 w 2983"/>
                          <a:gd name="T130" fmla="+- 0 -3139 -3854"/>
                          <a:gd name="T131" fmla="*/ -3139 h 1752"/>
                          <a:gd name="T132" fmla="+- 0 4795 4634"/>
                          <a:gd name="T133" fmla="*/ T132 w 2983"/>
                          <a:gd name="T134" fmla="+- 0 -3077 -3854"/>
                          <a:gd name="T135" fmla="*/ -3077 h 1752"/>
                          <a:gd name="T136" fmla="+- 0 4822 4634"/>
                          <a:gd name="T137" fmla="*/ T136 w 2983"/>
                          <a:gd name="T138" fmla="+- 0 -3017 -3854"/>
                          <a:gd name="T139" fmla="*/ -3017 h 1752"/>
                          <a:gd name="T140" fmla="+- 0 4851 4634"/>
                          <a:gd name="T141" fmla="*/ T140 w 2983"/>
                          <a:gd name="T142" fmla="+- 0 -2957 -3854"/>
                          <a:gd name="T143" fmla="*/ -2957 h 1752"/>
                          <a:gd name="T144" fmla="+- 0 4882 4634"/>
                          <a:gd name="T145" fmla="*/ T144 w 2983"/>
                          <a:gd name="T146" fmla="+- 0 -2899 -3854"/>
                          <a:gd name="T147" fmla="*/ -2899 h 1752"/>
                          <a:gd name="T148" fmla="+- 0 4915 4634"/>
                          <a:gd name="T149" fmla="*/ T148 w 2983"/>
                          <a:gd name="T150" fmla="+- 0 -2842 -3854"/>
                          <a:gd name="T151" fmla="*/ -2842 h 1752"/>
                          <a:gd name="T152" fmla="+- 0 4950 4634"/>
                          <a:gd name="T153" fmla="*/ T152 w 2983"/>
                          <a:gd name="T154" fmla="+- 0 -2786 -3854"/>
                          <a:gd name="T155" fmla="*/ -2786 h 1752"/>
                          <a:gd name="T156" fmla="+- 0 4988 4634"/>
                          <a:gd name="T157" fmla="*/ T156 w 2983"/>
                          <a:gd name="T158" fmla="+- 0 -2731 -3854"/>
                          <a:gd name="T159" fmla="*/ -2731 h 1752"/>
                          <a:gd name="T160" fmla="+- 0 5027 4634"/>
                          <a:gd name="T161" fmla="*/ T160 w 2983"/>
                          <a:gd name="T162" fmla="+- 0 -2678 -3854"/>
                          <a:gd name="T163" fmla="*/ -2678 h 1752"/>
                          <a:gd name="T164" fmla="+- 0 5069 4634"/>
                          <a:gd name="T165" fmla="*/ T164 w 2983"/>
                          <a:gd name="T166" fmla="+- 0 -2627 -3854"/>
                          <a:gd name="T167" fmla="*/ -2627 h 1752"/>
                          <a:gd name="T168" fmla="+- 0 5159 4634"/>
                          <a:gd name="T169" fmla="*/ T168 w 2983"/>
                          <a:gd name="T170" fmla="+- 0 -2527 -3854"/>
                          <a:gd name="T171" fmla="*/ -2527 h 1752"/>
                          <a:gd name="T172" fmla="+- 0 5254 4634"/>
                          <a:gd name="T173" fmla="*/ T172 w 2983"/>
                          <a:gd name="T174" fmla="+- 0 -2438 -3854"/>
                          <a:gd name="T175" fmla="*/ -2438 h 1752"/>
                          <a:gd name="T176" fmla="+- 0 5353 4634"/>
                          <a:gd name="T177" fmla="*/ T176 w 2983"/>
                          <a:gd name="T178" fmla="+- 0 -2360 -3854"/>
                          <a:gd name="T179" fmla="*/ -2360 h 1752"/>
                          <a:gd name="T180" fmla="+- 0 5457 4634"/>
                          <a:gd name="T181" fmla="*/ T180 w 2983"/>
                          <a:gd name="T182" fmla="+- 0 -2291 -3854"/>
                          <a:gd name="T183" fmla="*/ -2291 h 1752"/>
                          <a:gd name="T184" fmla="+- 0 5563 4634"/>
                          <a:gd name="T185" fmla="*/ T184 w 2983"/>
                          <a:gd name="T186" fmla="+- 0 -2234 -3854"/>
                          <a:gd name="T187" fmla="*/ -2234 h 1752"/>
                          <a:gd name="T188" fmla="+- 0 5672 4634"/>
                          <a:gd name="T189" fmla="*/ T188 w 2983"/>
                          <a:gd name="T190" fmla="+- 0 -2187 -3854"/>
                          <a:gd name="T191" fmla="*/ -2187 h 1752"/>
                          <a:gd name="T192" fmla="+- 0 5784 4634"/>
                          <a:gd name="T193" fmla="*/ T192 w 2983"/>
                          <a:gd name="T194" fmla="+- 0 -2150 -3854"/>
                          <a:gd name="T195" fmla="*/ -2150 h 1752"/>
                          <a:gd name="T196" fmla="+- 0 5897 4634"/>
                          <a:gd name="T197" fmla="*/ T196 w 2983"/>
                          <a:gd name="T198" fmla="+- 0 -2124 -3854"/>
                          <a:gd name="T199" fmla="*/ -2124 h 1752"/>
                          <a:gd name="T200" fmla="+- 0 6011 4634"/>
                          <a:gd name="T201" fmla="*/ T200 w 2983"/>
                          <a:gd name="T202" fmla="+- 0 -2108 -3854"/>
                          <a:gd name="T203" fmla="*/ -2108 h 1752"/>
                          <a:gd name="T204" fmla="+- 0 6126 4634"/>
                          <a:gd name="T205" fmla="*/ T204 w 2983"/>
                          <a:gd name="T206" fmla="+- 0 -2103 -3854"/>
                          <a:gd name="T207" fmla="*/ -2103 h 1752"/>
                          <a:gd name="T208" fmla="+- 0 6240 4634"/>
                          <a:gd name="T209" fmla="*/ T208 w 2983"/>
                          <a:gd name="T210" fmla="+- 0 -2108 -3854"/>
                          <a:gd name="T211" fmla="*/ -2108 h 1752"/>
                          <a:gd name="T212" fmla="+- 0 6354 4634"/>
                          <a:gd name="T213" fmla="*/ T212 w 2983"/>
                          <a:gd name="T214" fmla="+- 0 -2123 -3854"/>
                          <a:gd name="T215" fmla="*/ -2123 h 1752"/>
                          <a:gd name="T216" fmla="+- 0 6467 4634"/>
                          <a:gd name="T217" fmla="*/ T216 w 2983"/>
                          <a:gd name="T218" fmla="+- 0 -2150 -3854"/>
                          <a:gd name="T219" fmla="*/ -2150 h 1752"/>
                          <a:gd name="T220" fmla="+- 0 6578 4634"/>
                          <a:gd name="T221" fmla="*/ T220 w 2983"/>
                          <a:gd name="T222" fmla="+- 0 -2186 -3854"/>
                          <a:gd name="T223" fmla="*/ -2186 h 1752"/>
                          <a:gd name="T224" fmla="+- 0 6688 4634"/>
                          <a:gd name="T225" fmla="*/ T224 w 2983"/>
                          <a:gd name="T226" fmla="+- 0 -2233 -3854"/>
                          <a:gd name="T227" fmla="*/ -2233 h 1752"/>
                          <a:gd name="T228" fmla="+- 0 6794 4634"/>
                          <a:gd name="T229" fmla="*/ T228 w 2983"/>
                          <a:gd name="T230" fmla="+- 0 -2290 -3854"/>
                          <a:gd name="T231" fmla="*/ -2290 h 1752"/>
                          <a:gd name="T232" fmla="+- 0 6897 4634"/>
                          <a:gd name="T233" fmla="*/ T232 w 2983"/>
                          <a:gd name="T234" fmla="+- 0 -2358 -3854"/>
                          <a:gd name="T235" fmla="*/ -2358 h 1752"/>
                          <a:gd name="T236" fmla="+- 0 6996 4634"/>
                          <a:gd name="T237" fmla="*/ T236 w 2983"/>
                          <a:gd name="T238" fmla="+- 0 -2436 -3854"/>
                          <a:gd name="T239" fmla="*/ -2436 h 1752"/>
                          <a:gd name="T240" fmla="+- 0 7091 4634"/>
                          <a:gd name="T241" fmla="*/ T240 w 2983"/>
                          <a:gd name="T242" fmla="+- 0 -2525 -3854"/>
                          <a:gd name="T243" fmla="*/ -2525 h 1752"/>
                          <a:gd name="T244" fmla="+- 0 7181 4634"/>
                          <a:gd name="T245" fmla="*/ T244 w 2983"/>
                          <a:gd name="T246" fmla="+- 0 -2624 -3854"/>
                          <a:gd name="T247" fmla="*/ -2624 h 1752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  <a:cxn ang="0">
                            <a:pos x="T37" y="T39"/>
                          </a:cxn>
                          <a:cxn ang="0">
                            <a:pos x="T41" y="T43"/>
                          </a:cxn>
                          <a:cxn ang="0">
                            <a:pos x="T45" y="T47"/>
                          </a:cxn>
                          <a:cxn ang="0">
                            <a:pos x="T49" y="T51"/>
                          </a:cxn>
                          <a:cxn ang="0">
                            <a:pos x="T53" y="T55"/>
                          </a:cxn>
                          <a:cxn ang="0">
                            <a:pos x="T57" y="T59"/>
                          </a:cxn>
                          <a:cxn ang="0">
                            <a:pos x="T61" y="T63"/>
                          </a:cxn>
                          <a:cxn ang="0">
                            <a:pos x="T65" y="T67"/>
                          </a:cxn>
                          <a:cxn ang="0">
                            <a:pos x="T69" y="T71"/>
                          </a:cxn>
                          <a:cxn ang="0">
                            <a:pos x="T73" y="T75"/>
                          </a:cxn>
                          <a:cxn ang="0">
                            <a:pos x="T77" y="T79"/>
                          </a:cxn>
                          <a:cxn ang="0">
                            <a:pos x="T81" y="T83"/>
                          </a:cxn>
                          <a:cxn ang="0">
                            <a:pos x="T85" y="T87"/>
                          </a:cxn>
                          <a:cxn ang="0">
                            <a:pos x="T89" y="T91"/>
                          </a:cxn>
                          <a:cxn ang="0">
                            <a:pos x="T93" y="T95"/>
                          </a:cxn>
                          <a:cxn ang="0">
                            <a:pos x="T97" y="T99"/>
                          </a:cxn>
                          <a:cxn ang="0">
                            <a:pos x="T101" y="T103"/>
                          </a:cxn>
                          <a:cxn ang="0">
                            <a:pos x="T105" y="T107"/>
                          </a:cxn>
                          <a:cxn ang="0">
                            <a:pos x="T109" y="T111"/>
                          </a:cxn>
                          <a:cxn ang="0">
                            <a:pos x="T113" y="T115"/>
                          </a:cxn>
                          <a:cxn ang="0">
                            <a:pos x="T117" y="T119"/>
                          </a:cxn>
                          <a:cxn ang="0">
                            <a:pos x="T121" y="T123"/>
                          </a:cxn>
                          <a:cxn ang="0">
                            <a:pos x="T125" y="T127"/>
                          </a:cxn>
                          <a:cxn ang="0">
                            <a:pos x="T129" y="T131"/>
                          </a:cxn>
                          <a:cxn ang="0">
                            <a:pos x="T133" y="T135"/>
                          </a:cxn>
                          <a:cxn ang="0">
                            <a:pos x="T137" y="T139"/>
                          </a:cxn>
                          <a:cxn ang="0">
                            <a:pos x="T141" y="T143"/>
                          </a:cxn>
                          <a:cxn ang="0">
                            <a:pos x="T145" y="T147"/>
                          </a:cxn>
                          <a:cxn ang="0">
                            <a:pos x="T149" y="T151"/>
                          </a:cxn>
                          <a:cxn ang="0">
                            <a:pos x="T153" y="T155"/>
                          </a:cxn>
                          <a:cxn ang="0">
                            <a:pos x="T157" y="T159"/>
                          </a:cxn>
                          <a:cxn ang="0">
                            <a:pos x="T161" y="T163"/>
                          </a:cxn>
                          <a:cxn ang="0">
                            <a:pos x="T165" y="T167"/>
                          </a:cxn>
                          <a:cxn ang="0">
                            <a:pos x="T169" y="T171"/>
                          </a:cxn>
                          <a:cxn ang="0">
                            <a:pos x="T173" y="T175"/>
                          </a:cxn>
                          <a:cxn ang="0">
                            <a:pos x="T177" y="T179"/>
                          </a:cxn>
                          <a:cxn ang="0">
                            <a:pos x="T181" y="T183"/>
                          </a:cxn>
                          <a:cxn ang="0">
                            <a:pos x="T185" y="T187"/>
                          </a:cxn>
                          <a:cxn ang="0">
                            <a:pos x="T189" y="T191"/>
                          </a:cxn>
                          <a:cxn ang="0">
                            <a:pos x="T193" y="T195"/>
                          </a:cxn>
                          <a:cxn ang="0">
                            <a:pos x="T197" y="T199"/>
                          </a:cxn>
                          <a:cxn ang="0">
                            <a:pos x="T201" y="T203"/>
                          </a:cxn>
                          <a:cxn ang="0">
                            <a:pos x="T205" y="T207"/>
                          </a:cxn>
                          <a:cxn ang="0">
                            <a:pos x="T209" y="T211"/>
                          </a:cxn>
                          <a:cxn ang="0">
                            <a:pos x="T213" y="T215"/>
                          </a:cxn>
                          <a:cxn ang="0">
                            <a:pos x="T217" y="T219"/>
                          </a:cxn>
                          <a:cxn ang="0">
                            <a:pos x="T221" y="T223"/>
                          </a:cxn>
                          <a:cxn ang="0">
                            <a:pos x="T225" y="T227"/>
                          </a:cxn>
                          <a:cxn ang="0">
                            <a:pos x="T229" y="T231"/>
                          </a:cxn>
                          <a:cxn ang="0">
                            <a:pos x="T233" y="T235"/>
                          </a:cxn>
                          <a:cxn ang="0">
                            <a:pos x="T237" y="T239"/>
                          </a:cxn>
                          <a:cxn ang="0">
                            <a:pos x="T241" y="T243"/>
                          </a:cxn>
                          <a:cxn ang="0">
                            <a:pos x="T245" y="T247"/>
                          </a:cxn>
                        </a:cxnLst>
                        <a:rect l="0" t="0" r="r" b="b"/>
                        <a:pathLst>
                          <a:path w="2983" h="1752">
                            <a:moveTo>
                              <a:pt x="2547" y="1230"/>
                            </a:moveTo>
                            <a:lnTo>
                              <a:pt x="2589" y="1178"/>
                            </a:lnTo>
                            <a:lnTo>
                              <a:pt x="2628" y="1124"/>
                            </a:lnTo>
                            <a:lnTo>
                              <a:pt x="2666" y="1070"/>
                            </a:lnTo>
                            <a:lnTo>
                              <a:pt x="2701" y="1014"/>
                            </a:lnTo>
                            <a:lnTo>
                              <a:pt x="2734" y="956"/>
                            </a:lnTo>
                            <a:lnTo>
                              <a:pt x="2766" y="898"/>
                            </a:lnTo>
                            <a:lnTo>
                              <a:pt x="2795" y="838"/>
                            </a:lnTo>
                            <a:lnTo>
                              <a:pt x="2822" y="778"/>
                            </a:lnTo>
                            <a:lnTo>
                              <a:pt x="2847" y="716"/>
                            </a:lnTo>
                            <a:lnTo>
                              <a:pt x="2869" y="654"/>
                            </a:lnTo>
                            <a:lnTo>
                              <a:pt x="2890" y="591"/>
                            </a:lnTo>
                            <a:lnTo>
                              <a:pt x="2909" y="527"/>
                            </a:lnTo>
                            <a:lnTo>
                              <a:pt x="2925" y="462"/>
                            </a:lnTo>
                            <a:lnTo>
                              <a:pt x="2940" y="397"/>
                            </a:lnTo>
                            <a:lnTo>
                              <a:pt x="2952" y="332"/>
                            </a:lnTo>
                            <a:lnTo>
                              <a:pt x="2962" y="266"/>
                            </a:lnTo>
                            <a:lnTo>
                              <a:pt x="2971" y="200"/>
                            </a:lnTo>
                            <a:lnTo>
                              <a:pt x="2977" y="133"/>
                            </a:lnTo>
                            <a:lnTo>
                              <a:pt x="2981" y="66"/>
                            </a:lnTo>
                            <a:lnTo>
                              <a:pt x="2983" y="0"/>
                            </a:lnTo>
                            <a:lnTo>
                              <a:pt x="0" y="0"/>
                            </a:lnTo>
                            <a:lnTo>
                              <a:pt x="2" y="66"/>
                            </a:lnTo>
                            <a:lnTo>
                              <a:pt x="6" y="133"/>
                            </a:lnTo>
                            <a:lnTo>
                              <a:pt x="12" y="199"/>
                            </a:lnTo>
                            <a:lnTo>
                              <a:pt x="21" y="266"/>
                            </a:lnTo>
                            <a:lnTo>
                              <a:pt x="31" y="331"/>
                            </a:lnTo>
                            <a:lnTo>
                              <a:pt x="43" y="397"/>
                            </a:lnTo>
                            <a:lnTo>
                              <a:pt x="58" y="462"/>
                            </a:lnTo>
                            <a:lnTo>
                              <a:pt x="74" y="526"/>
                            </a:lnTo>
                            <a:lnTo>
                              <a:pt x="93" y="590"/>
                            </a:lnTo>
                            <a:lnTo>
                              <a:pt x="114" y="653"/>
                            </a:lnTo>
                            <a:lnTo>
                              <a:pt x="136" y="715"/>
                            </a:lnTo>
                            <a:lnTo>
                              <a:pt x="161" y="777"/>
                            </a:lnTo>
                            <a:lnTo>
                              <a:pt x="188" y="837"/>
                            </a:lnTo>
                            <a:lnTo>
                              <a:pt x="217" y="897"/>
                            </a:lnTo>
                            <a:lnTo>
                              <a:pt x="248" y="955"/>
                            </a:lnTo>
                            <a:lnTo>
                              <a:pt x="281" y="1012"/>
                            </a:lnTo>
                            <a:lnTo>
                              <a:pt x="316" y="1068"/>
                            </a:lnTo>
                            <a:lnTo>
                              <a:pt x="354" y="1123"/>
                            </a:lnTo>
                            <a:lnTo>
                              <a:pt x="393" y="1176"/>
                            </a:lnTo>
                            <a:lnTo>
                              <a:pt x="435" y="1227"/>
                            </a:lnTo>
                            <a:lnTo>
                              <a:pt x="525" y="1327"/>
                            </a:lnTo>
                            <a:lnTo>
                              <a:pt x="620" y="1416"/>
                            </a:lnTo>
                            <a:lnTo>
                              <a:pt x="719" y="1494"/>
                            </a:lnTo>
                            <a:lnTo>
                              <a:pt x="823" y="1563"/>
                            </a:lnTo>
                            <a:lnTo>
                              <a:pt x="929" y="1620"/>
                            </a:lnTo>
                            <a:lnTo>
                              <a:pt x="1038" y="1667"/>
                            </a:lnTo>
                            <a:lnTo>
                              <a:pt x="1150" y="1704"/>
                            </a:lnTo>
                            <a:lnTo>
                              <a:pt x="1263" y="1730"/>
                            </a:lnTo>
                            <a:lnTo>
                              <a:pt x="1377" y="1746"/>
                            </a:lnTo>
                            <a:lnTo>
                              <a:pt x="1492" y="1751"/>
                            </a:lnTo>
                            <a:lnTo>
                              <a:pt x="1606" y="1746"/>
                            </a:lnTo>
                            <a:lnTo>
                              <a:pt x="1720" y="1731"/>
                            </a:lnTo>
                            <a:lnTo>
                              <a:pt x="1833" y="1704"/>
                            </a:lnTo>
                            <a:lnTo>
                              <a:pt x="1944" y="1668"/>
                            </a:lnTo>
                            <a:lnTo>
                              <a:pt x="2054" y="1621"/>
                            </a:lnTo>
                            <a:lnTo>
                              <a:pt x="2160" y="1564"/>
                            </a:lnTo>
                            <a:lnTo>
                              <a:pt x="2263" y="1496"/>
                            </a:lnTo>
                            <a:lnTo>
                              <a:pt x="2362" y="1418"/>
                            </a:lnTo>
                            <a:lnTo>
                              <a:pt x="2457" y="1329"/>
                            </a:lnTo>
                            <a:lnTo>
                              <a:pt x="2547" y="1230"/>
                            </a:lnTo>
                            <a:close/>
                          </a:path>
                        </a:pathLst>
                      </a:custGeom>
                      <a:noFill/>
                      <a:ln w="3426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4572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US" sz="1800" i="0">
                          <a:solidFill>
                            <a:prstClr val="black"/>
                          </a:solidFill>
                          <a:latin typeface="Calibri"/>
                          <a:ea typeface="+mn-ea"/>
                        </a:endParaRPr>
                      </a:p>
                    </p:txBody>
                  </p:sp>
                </p:grpSp>
                <p:grpSp>
                  <p:nvGrpSpPr>
                    <p:cNvPr id="7" name="Group 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75" y="-665"/>
                      <a:ext cx="1796" cy="378"/>
                      <a:chOff x="5275" y="-665"/>
                      <a:chExt cx="1796" cy="378"/>
                    </a:xfrm>
                  </p:grpSpPr>
                  <p:sp>
                    <p:nvSpPr>
                      <p:cNvPr id="1026" name="Freeform 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75" y="-665"/>
                        <a:ext cx="1796" cy="378"/>
                      </a:xfrm>
                      <a:custGeom>
                        <a:avLst/>
                        <a:gdLst>
                          <a:gd name="T0" fmla="+- 0 7040 5256"/>
                          <a:gd name="T1" fmla="*/ T0 w 1796"/>
                          <a:gd name="T2" fmla="+- 0 -3790 -3790"/>
                          <a:gd name="T3" fmla="*/ -3790 h 378"/>
                          <a:gd name="T4" fmla="+- 0 5268 5256"/>
                          <a:gd name="T5" fmla="*/ T4 w 1796"/>
                          <a:gd name="T6" fmla="+- 0 -3790 -3790"/>
                          <a:gd name="T7" fmla="*/ -3790 h 378"/>
                          <a:gd name="T8" fmla="+- 0 5256 5256"/>
                          <a:gd name="T9" fmla="*/ T8 w 1796"/>
                          <a:gd name="T10" fmla="+- 0 -3778 -3790"/>
                          <a:gd name="T11" fmla="*/ -3778 h 378"/>
                          <a:gd name="T12" fmla="+- 0 5256 5256"/>
                          <a:gd name="T13" fmla="*/ T12 w 1796"/>
                          <a:gd name="T14" fmla="+- 0 -3425 -3790"/>
                          <a:gd name="T15" fmla="*/ -3425 h 378"/>
                          <a:gd name="T16" fmla="+- 0 5268 5256"/>
                          <a:gd name="T17" fmla="*/ T16 w 1796"/>
                          <a:gd name="T18" fmla="+- 0 -3413 -3790"/>
                          <a:gd name="T19" fmla="*/ -3413 h 378"/>
                          <a:gd name="T20" fmla="+- 0 7040 5256"/>
                          <a:gd name="T21" fmla="*/ T20 w 1796"/>
                          <a:gd name="T22" fmla="+- 0 -3413 -3790"/>
                          <a:gd name="T23" fmla="*/ -3413 h 378"/>
                          <a:gd name="T24" fmla="+- 0 7052 5256"/>
                          <a:gd name="T25" fmla="*/ T24 w 1796"/>
                          <a:gd name="T26" fmla="+- 0 -3425 -3790"/>
                          <a:gd name="T27" fmla="*/ -3425 h 378"/>
                          <a:gd name="T28" fmla="+- 0 7052 5256"/>
                          <a:gd name="T29" fmla="*/ T28 w 1796"/>
                          <a:gd name="T30" fmla="+- 0 -3778 -3790"/>
                          <a:gd name="T31" fmla="*/ -3778 h 378"/>
                          <a:gd name="T32" fmla="+- 0 7040 5256"/>
                          <a:gd name="T33" fmla="*/ T32 w 1796"/>
                          <a:gd name="T34" fmla="+- 0 -3790 -3790"/>
                          <a:gd name="T35" fmla="*/ -3790 h 378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</a:cxnLst>
                        <a:rect l="0" t="0" r="r" b="b"/>
                        <a:pathLst>
                          <a:path w="1796" h="378">
                            <a:moveTo>
                              <a:pt x="1784" y="0"/>
                            </a:moveTo>
                            <a:lnTo>
                              <a:pt x="12" y="0"/>
                            </a:lnTo>
                            <a:lnTo>
                              <a:pt x="0" y="12"/>
                            </a:lnTo>
                            <a:lnTo>
                              <a:pt x="0" y="365"/>
                            </a:lnTo>
                            <a:lnTo>
                              <a:pt x="12" y="377"/>
                            </a:lnTo>
                            <a:lnTo>
                              <a:pt x="1784" y="377"/>
                            </a:lnTo>
                            <a:lnTo>
                              <a:pt x="1796" y="365"/>
                            </a:lnTo>
                            <a:lnTo>
                              <a:pt x="1796" y="12"/>
                            </a:lnTo>
                            <a:lnTo>
                              <a:pt x="1784" y="0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4572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US" sz="1800" i="0">
                          <a:solidFill>
                            <a:srgbClr val="FFFF00"/>
                          </a:solidFill>
                          <a:latin typeface="Calibri"/>
                          <a:ea typeface="+mn-ea"/>
                        </a:endParaRPr>
                      </a:p>
                    </p:txBody>
                  </p:sp>
                </p:grpSp>
                <p:sp>
                  <p:nvSpPr>
                    <p:cNvPr id="1024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5260" y="-3789"/>
                      <a:ext cx="1794" cy="270"/>
                    </a:xfrm>
                    <a:custGeom>
                      <a:avLst/>
                      <a:gdLst>
                        <a:gd name="T0" fmla="+- 0 7069 5287"/>
                        <a:gd name="T1" fmla="*/ T0 w 1794"/>
                        <a:gd name="T2" fmla="+- 0 -580 -580"/>
                        <a:gd name="T3" fmla="*/ -580 h 270"/>
                        <a:gd name="T4" fmla="+- 0 5299 5287"/>
                        <a:gd name="T5" fmla="*/ T4 w 1794"/>
                        <a:gd name="T6" fmla="+- 0 -580 -580"/>
                        <a:gd name="T7" fmla="*/ -580 h 270"/>
                        <a:gd name="T8" fmla="+- 0 5287 5287"/>
                        <a:gd name="T9" fmla="*/ T8 w 1794"/>
                        <a:gd name="T10" fmla="+- 0 -568 -580"/>
                        <a:gd name="T11" fmla="*/ -568 h 270"/>
                        <a:gd name="T12" fmla="+- 0 5287 5287"/>
                        <a:gd name="T13" fmla="*/ T12 w 1794"/>
                        <a:gd name="T14" fmla="+- 0 -323 -580"/>
                        <a:gd name="T15" fmla="*/ -323 h 270"/>
                        <a:gd name="T16" fmla="+- 0 5299 5287"/>
                        <a:gd name="T17" fmla="*/ T16 w 1794"/>
                        <a:gd name="T18" fmla="+- 0 -310 -580"/>
                        <a:gd name="T19" fmla="*/ -310 h 270"/>
                        <a:gd name="T20" fmla="+- 0 7069 5287"/>
                        <a:gd name="T21" fmla="*/ T20 w 1794"/>
                        <a:gd name="T22" fmla="+- 0 -310 -580"/>
                        <a:gd name="T23" fmla="*/ -310 h 270"/>
                        <a:gd name="T24" fmla="+- 0 7081 5287"/>
                        <a:gd name="T25" fmla="*/ T24 w 1794"/>
                        <a:gd name="T26" fmla="+- 0 -323 -580"/>
                        <a:gd name="T27" fmla="*/ -323 h 270"/>
                        <a:gd name="T28" fmla="+- 0 7081 5287"/>
                        <a:gd name="T29" fmla="*/ T28 w 1794"/>
                        <a:gd name="T30" fmla="+- 0 -568 -580"/>
                        <a:gd name="T31" fmla="*/ -568 h 270"/>
                        <a:gd name="T32" fmla="+- 0 7069 5287"/>
                        <a:gd name="T33" fmla="*/ T32 w 1794"/>
                        <a:gd name="T34" fmla="+- 0 -580 -580"/>
                        <a:gd name="T35" fmla="*/ -580 h 270"/>
                      </a:gdLst>
                      <a:ahLst/>
                      <a:cxnLst>
                        <a:cxn ang="0">
                          <a:pos x="T1" y="T3"/>
                        </a:cxn>
                        <a:cxn ang="0">
                          <a:pos x="T5" y="T7"/>
                        </a:cxn>
                        <a:cxn ang="0">
                          <a:pos x="T9" y="T11"/>
                        </a:cxn>
                        <a:cxn ang="0">
                          <a:pos x="T13" y="T15"/>
                        </a:cxn>
                        <a:cxn ang="0">
                          <a:pos x="T17" y="T19"/>
                        </a:cxn>
                        <a:cxn ang="0">
                          <a:pos x="T21" y="T23"/>
                        </a:cxn>
                        <a:cxn ang="0">
                          <a:pos x="T25" y="T27"/>
                        </a:cxn>
                        <a:cxn ang="0">
                          <a:pos x="T29" y="T31"/>
                        </a:cxn>
                        <a:cxn ang="0">
                          <a:pos x="T33" y="T35"/>
                        </a:cxn>
                      </a:cxnLst>
                      <a:rect l="0" t="0" r="r" b="b"/>
                      <a:pathLst>
                        <a:path w="1794" h="270">
                          <a:moveTo>
                            <a:pt x="1782" y="0"/>
                          </a:moveTo>
                          <a:lnTo>
                            <a:pt x="12" y="0"/>
                          </a:lnTo>
                          <a:lnTo>
                            <a:pt x="0" y="12"/>
                          </a:lnTo>
                          <a:lnTo>
                            <a:pt x="0" y="257"/>
                          </a:lnTo>
                          <a:lnTo>
                            <a:pt x="12" y="270"/>
                          </a:lnTo>
                          <a:lnTo>
                            <a:pt x="1782" y="270"/>
                          </a:lnTo>
                          <a:lnTo>
                            <a:pt x="1794" y="257"/>
                          </a:lnTo>
                          <a:lnTo>
                            <a:pt x="1794" y="12"/>
                          </a:lnTo>
                          <a:lnTo>
                            <a:pt x="1782" y="0"/>
                          </a:lnTo>
                          <a:close/>
                        </a:path>
                      </a:pathLst>
                    </a:cu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grpSp>
                  <p:nvGrpSpPr>
                    <p:cNvPr id="11" name="Group 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89" y="-1678"/>
                      <a:ext cx="1770" cy="373"/>
                      <a:chOff x="5289" y="-1678"/>
                      <a:chExt cx="1770" cy="373"/>
                    </a:xfrm>
                  </p:grpSpPr>
                  <p:sp>
                    <p:nvSpPr>
                      <p:cNvPr id="30" name="Freeform 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89" y="-1678"/>
                        <a:ext cx="1770" cy="373"/>
                      </a:xfrm>
                      <a:custGeom>
                        <a:avLst/>
                        <a:gdLst>
                          <a:gd name="T0" fmla="+- 0 6852 5494"/>
                          <a:gd name="T1" fmla="*/ T0 w 1370"/>
                          <a:gd name="T2" fmla="+- 0 -2910 -2910"/>
                          <a:gd name="T3" fmla="*/ -2910 h 303"/>
                          <a:gd name="T4" fmla="+- 0 5507 5494"/>
                          <a:gd name="T5" fmla="*/ T4 w 1370"/>
                          <a:gd name="T6" fmla="+- 0 -2910 -2910"/>
                          <a:gd name="T7" fmla="*/ -2910 h 303"/>
                          <a:gd name="T8" fmla="+- 0 5494 5494"/>
                          <a:gd name="T9" fmla="*/ T8 w 1370"/>
                          <a:gd name="T10" fmla="+- 0 -2898 -2910"/>
                          <a:gd name="T11" fmla="*/ -2898 h 303"/>
                          <a:gd name="T12" fmla="+- 0 5494 5494"/>
                          <a:gd name="T13" fmla="*/ T12 w 1370"/>
                          <a:gd name="T14" fmla="+- 0 -2619 -2910"/>
                          <a:gd name="T15" fmla="*/ -2619 h 303"/>
                          <a:gd name="T16" fmla="+- 0 5507 5494"/>
                          <a:gd name="T17" fmla="*/ T16 w 1370"/>
                          <a:gd name="T18" fmla="+- 0 -2606 -2910"/>
                          <a:gd name="T19" fmla="*/ -2606 h 303"/>
                          <a:gd name="T20" fmla="+- 0 6852 5494"/>
                          <a:gd name="T21" fmla="*/ T20 w 1370"/>
                          <a:gd name="T22" fmla="+- 0 -2606 -2910"/>
                          <a:gd name="T23" fmla="*/ -2606 h 303"/>
                          <a:gd name="T24" fmla="+- 0 6864 5494"/>
                          <a:gd name="T25" fmla="*/ T24 w 1370"/>
                          <a:gd name="T26" fmla="+- 0 -2619 -2910"/>
                          <a:gd name="T27" fmla="*/ -2619 h 303"/>
                          <a:gd name="T28" fmla="+- 0 6864 5494"/>
                          <a:gd name="T29" fmla="*/ T28 w 1370"/>
                          <a:gd name="T30" fmla="+- 0 -2898 -2910"/>
                          <a:gd name="T31" fmla="*/ -2898 h 303"/>
                          <a:gd name="T32" fmla="+- 0 6852 5494"/>
                          <a:gd name="T33" fmla="*/ T32 w 1370"/>
                          <a:gd name="T34" fmla="+- 0 -2910 -2910"/>
                          <a:gd name="T35" fmla="*/ -2910 h 303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</a:cxnLst>
                        <a:rect l="0" t="0" r="r" b="b"/>
                        <a:pathLst>
                          <a:path w="1370" h="303">
                            <a:moveTo>
                              <a:pt x="1358" y="0"/>
                            </a:moveTo>
                            <a:lnTo>
                              <a:pt x="13" y="0"/>
                            </a:lnTo>
                            <a:lnTo>
                              <a:pt x="0" y="12"/>
                            </a:lnTo>
                            <a:lnTo>
                              <a:pt x="0" y="291"/>
                            </a:lnTo>
                            <a:lnTo>
                              <a:pt x="13" y="304"/>
                            </a:lnTo>
                            <a:lnTo>
                              <a:pt x="1358" y="304"/>
                            </a:lnTo>
                            <a:lnTo>
                              <a:pt x="1370" y="291"/>
                            </a:lnTo>
                            <a:lnTo>
                              <a:pt x="1370" y="12"/>
                            </a:lnTo>
                            <a:lnTo>
                              <a:pt x="1358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4572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US" sz="1800" i="0">
                          <a:solidFill>
                            <a:prstClr val="black"/>
                          </a:solidFill>
                          <a:latin typeface="Calibri"/>
                          <a:ea typeface="+mn-ea"/>
                        </a:endParaRPr>
                      </a:p>
                    </p:txBody>
                  </p:sp>
                </p:grpSp>
                <p:grpSp>
                  <p:nvGrpSpPr>
                    <p:cNvPr id="13" name="Group 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47" y="-2409"/>
                      <a:ext cx="2252" cy="630"/>
                      <a:chOff x="5047" y="-2409"/>
                      <a:chExt cx="2252" cy="630"/>
                    </a:xfrm>
                  </p:grpSpPr>
                  <p:sp>
                    <p:nvSpPr>
                      <p:cNvPr id="28" name="Freeform 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47" y="-2409"/>
                        <a:ext cx="2252" cy="630"/>
                      </a:xfrm>
                      <a:custGeom>
                        <a:avLst/>
                        <a:gdLst>
                          <a:gd name="T0" fmla="+- 0 6835 5500"/>
                          <a:gd name="T1" fmla="*/ T0 w 1347"/>
                          <a:gd name="T2" fmla="+- 0 -2490 -2490"/>
                          <a:gd name="T3" fmla="*/ -2490 h 725"/>
                          <a:gd name="T4" fmla="+- 0 5512 5500"/>
                          <a:gd name="T5" fmla="*/ T4 w 1347"/>
                          <a:gd name="T6" fmla="+- 0 -2490 -2490"/>
                          <a:gd name="T7" fmla="*/ -2490 h 725"/>
                          <a:gd name="T8" fmla="+- 0 5500 5500"/>
                          <a:gd name="T9" fmla="*/ T8 w 1347"/>
                          <a:gd name="T10" fmla="+- 0 -2478 -2490"/>
                          <a:gd name="T11" fmla="*/ -2478 h 725"/>
                          <a:gd name="T12" fmla="+- 0 5500 5500"/>
                          <a:gd name="T13" fmla="*/ T12 w 1347"/>
                          <a:gd name="T14" fmla="+- 0 -1777 -2490"/>
                          <a:gd name="T15" fmla="*/ -1777 h 725"/>
                          <a:gd name="T16" fmla="+- 0 5512 5500"/>
                          <a:gd name="T17" fmla="*/ T16 w 1347"/>
                          <a:gd name="T18" fmla="+- 0 -1765 -2490"/>
                          <a:gd name="T19" fmla="*/ -1765 h 725"/>
                          <a:gd name="T20" fmla="+- 0 6835 5500"/>
                          <a:gd name="T21" fmla="*/ T20 w 1347"/>
                          <a:gd name="T22" fmla="+- 0 -1765 -2490"/>
                          <a:gd name="T23" fmla="*/ -1765 h 725"/>
                          <a:gd name="T24" fmla="+- 0 6847 5500"/>
                          <a:gd name="T25" fmla="*/ T24 w 1347"/>
                          <a:gd name="T26" fmla="+- 0 -1777 -2490"/>
                          <a:gd name="T27" fmla="*/ -1777 h 725"/>
                          <a:gd name="T28" fmla="+- 0 6847 5500"/>
                          <a:gd name="T29" fmla="*/ T28 w 1347"/>
                          <a:gd name="T30" fmla="+- 0 -2478 -2490"/>
                          <a:gd name="T31" fmla="*/ -2478 h 725"/>
                          <a:gd name="T32" fmla="+- 0 6835 5500"/>
                          <a:gd name="T33" fmla="*/ T32 w 1347"/>
                          <a:gd name="T34" fmla="+- 0 -2490 -2490"/>
                          <a:gd name="T35" fmla="*/ -2490 h 725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</a:cxnLst>
                        <a:rect l="0" t="0" r="r" b="b"/>
                        <a:pathLst>
                          <a:path w="1347" h="725">
                            <a:moveTo>
                              <a:pt x="1335" y="0"/>
                            </a:moveTo>
                            <a:lnTo>
                              <a:pt x="12" y="0"/>
                            </a:lnTo>
                            <a:lnTo>
                              <a:pt x="0" y="12"/>
                            </a:lnTo>
                            <a:lnTo>
                              <a:pt x="0" y="713"/>
                            </a:lnTo>
                            <a:lnTo>
                              <a:pt x="12" y="725"/>
                            </a:lnTo>
                            <a:lnTo>
                              <a:pt x="1335" y="725"/>
                            </a:lnTo>
                            <a:lnTo>
                              <a:pt x="1347" y="713"/>
                            </a:lnTo>
                            <a:lnTo>
                              <a:pt x="1347" y="12"/>
                            </a:lnTo>
                            <a:lnTo>
                              <a:pt x="1335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4572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US" sz="1800" b="1" i="0" dirty="0">
                          <a:solidFill>
                            <a:prstClr val="black"/>
                          </a:solidFill>
                          <a:latin typeface="Calibri"/>
                          <a:ea typeface="+mn-ea"/>
                        </a:endParaRPr>
                      </a:p>
                    </p:txBody>
                  </p:sp>
                </p:grpSp>
                <p:sp>
                  <p:nvSpPr>
                    <p:cNvPr id="26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5108" y="-2981"/>
                      <a:ext cx="2098" cy="378"/>
                    </a:xfrm>
                    <a:custGeom>
                      <a:avLst/>
                      <a:gdLst>
                        <a:gd name="T0" fmla="+- 0 6807 5500"/>
                        <a:gd name="T1" fmla="*/ T0 w 1319"/>
                        <a:gd name="T2" fmla="+- 0 -1648 -1648"/>
                        <a:gd name="T3" fmla="*/ -1648 h 378"/>
                        <a:gd name="T4" fmla="+- 0 5512 5500"/>
                        <a:gd name="T5" fmla="*/ T4 w 1319"/>
                        <a:gd name="T6" fmla="+- 0 -1648 -1648"/>
                        <a:gd name="T7" fmla="*/ -1648 h 378"/>
                        <a:gd name="T8" fmla="+- 0 5500 5500"/>
                        <a:gd name="T9" fmla="*/ T8 w 1319"/>
                        <a:gd name="T10" fmla="+- 0 -1636 -1648"/>
                        <a:gd name="T11" fmla="*/ -1636 h 378"/>
                        <a:gd name="T12" fmla="+- 0 5500 5500"/>
                        <a:gd name="T13" fmla="*/ T12 w 1319"/>
                        <a:gd name="T14" fmla="+- 0 -1283 -1648"/>
                        <a:gd name="T15" fmla="*/ -1283 h 378"/>
                        <a:gd name="T16" fmla="+- 0 5512 5500"/>
                        <a:gd name="T17" fmla="*/ T16 w 1319"/>
                        <a:gd name="T18" fmla="+- 0 -1271 -1648"/>
                        <a:gd name="T19" fmla="*/ -1271 h 378"/>
                        <a:gd name="T20" fmla="+- 0 6807 5500"/>
                        <a:gd name="T21" fmla="*/ T20 w 1319"/>
                        <a:gd name="T22" fmla="+- 0 -1271 -1648"/>
                        <a:gd name="T23" fmla="*/ -1271 h 378"/>
                        <a:gd name="T24" fmla="+- 0 6819 5500"/>
                        <a:gd name="T25" fmla="*/ T24 w 1319"/>
                        <a:gd name="T26" fmla="+- 0 -1283 -1648"/>
                        <a:gd name="T27" fmla="*/ -1283 h 378"/>
                        <a:gd name="T28" fmla="+- 0 6819 5500"/>
                        <a:gd name="T29" fmla="*/ T28 w 1319"/>
                        <a:gd name="T30" fmla="+- 0 -1636 -1648"/>
                        <a:gd name="T31" fmla="*/ -1636 h 378"/>
                        <a:gd name="T32" fmla="+- 0 6807 5500"/>
                        <a:gd name="T33" fmla="*/ T32 w 1319"/>
                        <a:gd name="T34" fmla="+- 0 -1648 -1648"/>
                        <a:gd name="T35" fmla="*/ -1648 h 378"/>
                      </a:gdLst>
                      <a:ahLst/>
                      <a:cxnLst>
                        <a:cxn ang="0">
                          <a:pos x="T1" y="T3"/>
                        </a:cxn>
                        <a:cxn ang="0">
                          <a:pos x="T5" y="T7"/>
                        </a:cxn>
                        <a:cxn ang="0">
                          <a:pos x="T9" y="T11"/>
                        </a:cxn>
                        <a:cxn ang="0">
                          <a:pos x="T13" y="T15"/>
                        </a:cxn>
                        <a:cxn ang="0">
                          <a:pos x="T17" y="T19"/>
                        </a:cxn>
                        <a:cxn ang="0">
                          <a:pos x="T21" y="T23"/>
                        </a:cxn>
                        <a:cxn ang="0">
                          <a:pos x="T25" y="T27"/>
                        </a:cxn>
                        <a:cxn ang="0">
                          <a:pos x="T29" y="T31"/>
                        </a:cxn>
                        <a:cxn ang="0">
                          <a:pos x="T33" y="T35"/>
                        </a:cxn>
                      </a:cxnLst>
                      <a:rect l="0" t="0" r="r" b="b"/>
                      <a:pathLst>
                        <a:path w="1319" h="378">
                          <a:moveTo>
                            <a:pt x="1307" y="0"/>
                          </a:moveTo>
                          <a:lnTo>
                            <a:pt x="12" y="0"/>
                          </a:lnTo>
                          <a:lnTo>
                            <a:pt x="0" y="12"/>
                          </a:lnTo>
                          <a:lnTo>
                            <a:pt x="0" y="365"/>
                          </a:lnTo>
                          <a:lnTo>
                            <a:pt x="12" y="377"/>
                          </a:lnTo>
                          <a:lnTo>
                            <a:pt x="1307" y="377"/>
                          </a:lnTo>
                          <a:lnTo>
                            <a:pt x="1319" y="365"/>
                          </a:lnTo>
                          <a:lnTo>
                            <a:pt x="1319" y="12"/>
                          </a:lnTo>
                          <a:lnTo>
                            <a:pt x="1307" y="0"/>
                          </a:lnTo>
                          <a:close/>
                        </a:path>
                      </a:pathLst>
                    </a:cu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grpSp>
                  <p:nvGrpSpPr>
                    <p:cNvPr id="17" name="Group 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75" y="-1117"/>
                      <a:ext cx="1796" cy="270"/>
                      <a:chOff x="5275" y="-1117"/>
                      <a:chExt cx="1796" cy="270"/>
                    </a:xfrm>
                  </p:grpSpPr>
                  <p:sp>
                    <p:nvSpPr>
                      <p:cNvPr id="24" name="Freeform 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75" y="-1117"/>
                        <a:ext cx="1796" cy="270"/>
                      </a:xfrm>
                      <a:custGeom>
                        <a:avLst/>
                        <a:gdLst>
                          <a:gd name="T0" fmla="+- 0 7046 5262"/>
                          <a:gd name="T1" fmla="*/ T0 w 1796"/>
                          <a:gd name="T2" fmla="+- 0 -3296 -3296"/>
                          <a:gd name="T3" fmla="*/ -3296 h 270"/>
                          <a:gd name="T4" fmla="+- 0 5274 5262"/>
                          <a:gd name="T5" fmla="*/ T4 w 1796"/>
                          <a:gd name="T6" fmla="+- 0 -3296 -3296"/>
                          <a:gd name="T7" fmla="*/ -3296 h 270"/>
                          <a:gd name="T8" fmla="+- 0 5262 5262"/>
                          <a:gd name="T9" fmla="*/ T8 w 1796"/>
                          <a:gd name="T10" fmla="+- 0 -3284 -3296"/>
                          <a:gd name="T11" fmla="*/ -3284 h 270"/>
                          <a:gd name="T12" fmla="+- 0 5262 5262"/>
                          <a:gd name="T13" fmla="*/ T12 w 1796"/>
                          <a:gd name="T14" fmla="+- 0 -3038 -3296"/>
                          <a:gd name="T15" fmla="*/ -3038 h 270"/>
                          <a:gd name="T16" fmla="+- 0 5274 5262"/>
                          <a:gd name="T17" fmla="*/ T16 w 1796"/>
                          <a:gd name="T18" fmla="+- 0 -3026 -3296"/>
                          <a:gd name="T19" fmla="*/ -3026 h 270"/>
                          <a:gd name="T20" fmla="+- 0 7046 5262"/>
                          <a:gd name="T21" fmla="*/ T20 w 1796"/>
                          <a:gd name="T22" fmla="+- 0 -3026 -3296"/>
                          <a:gd name="T23" fmla="*/ -3026 h 270"/>
                          <a:gd name="T24" fmla="+- 0 7058 5262"/>
                          <a:gd name="T25" fmla="*/ T24 w 1796"/>
                          <a:gd name="T26" fmla="+- 0 -3038 -3296"/>
                          <a:gd name="T27" fmla="*/ -3038 h 270"/>
                          <a:gd name="T28" fmla="+- 0 7058 5262"/>
                          <a:gd name="T29" fmla="*/ T28 w 1796"/>
                          <a:gd name="T30" fmla="+- 0 -3284 -3296"/>
                          <a:gd name="T31" fmla="*/ -3284 h 270"/>
                          <a:gd name="T32" fmla="+- 0 7046 5262"/>
                          <a:gd name="T33" fmla="*/ T32 w 1796"/>
                          <a:gd name="T34" fmla="+- 0 -3296 -3296"/>
                          <a:gd name="T35" fmla="*/ -3296 h 270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</a:cxnLst>
                        <a:rect l="0" t="0" r="r" b="b"/>
                        <a:pathLst>
                          <a:path w="1796" h="270">
                            <a:moveTo>
                              <a:pt x="1784" y="0"/>
                            </a:moveTo>
                            <a:lnTo>
                              <a:pt x="12" y="0"/>
                            </a:lnTo>
                            <a:lnTo>
                              <a:pt x="0" y="12"/>
                            </a:lnTo>
                            <a:lnTo>
                              <a:pt x="0" y="258"/>
                            </a:lnTo>
                            <a:lnTo>
                              <a:pt x="12" y="270"/>
                            </a:lnTo>
                            <a:lnTo>
                              <a:pt x="1784" y="270"/>
                            </a:lnTo>
                            <a:lnTo>
                              <a:pt x="1796" y="258"/>
                            </a:lnTo>
                            <a:lnTo>
                              <a:pt x="1796" y="12"/>
                            </a:lnTo>
                            <a:lnTo>
                              <a:pt x="1784" y="0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4572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US" sz="1800" i="0">
                          <a:solidFill>
                            <a:prstClr val="black"/>
                          </a:solidFill>
                          <a:latin typeface="Calibri"/>
                          <a:ea typeface="+mn-ea"/>
                        </a:endParaRPr>
                      </a:p>
                    </p:txBody>
                  </p:sp>
                </p:grpSp>
                <p:sp>
                  <p:nvSpPr>
                    <p:cNvPr id="22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4955" y="-3453"/>
                      <a:ext cx="2404" cy="348"/>
                    </a:xfrm>
                    <a:custGeom>
                      <a:avLst/>
                      <a:gdLst>
                        <a:gd name="T0" fmla="+- 0 7071 5287"/>
                        <a:gd name="T1" fmla="*/ T0 w 1796"/>
                        <a:gd name="T2" fmla="+- 0 -1154 -1154"/>
                        <a:gd name="T3" fmla="*/ -1154 h 458"/>
                        <a:gd name="T4" fmla="+- 0 5299 5287"/>
                        <a:gd name="T5" fmla="*/ T4 w 1796"/>
                        <a:gd name="T6" fmla="+- 0 -1154 -1154"/>
                        <a:gd name="T7" fmla="*/ -1154 h 458"/>
                        <a:gd name="T8" fmla="+- 0 5287 5287"/>
                        <a:gd name="T9" fmla="*/ T8 w 1796"/>
                        <a:gd name="T10" fmla="+- 0 -1142 -1154"/>
                        <a:gd name="T11" fmla="*/ -1142 h 458"/>
                        <a:gd name="T12" fmla="+- 0 5287 5287"/>
                        <a:gd name="T13" fmla="*/ T12 w 1796"/>
                        <a:gd name="T14" fmla="+- 0 -709 -1154"/>
                        <a:gd name="T15" fmla="*/ -709 h 458"/>
                        <a:gd name="T16" fmla="+- 0 5299 5287"/>
                        <a:gd name="T17" fmla="*/ T16 w 1796"/>
                        <a:gd name="T18" fmla="+- 0 -697 -1154"/>
                        <a:gd name="T19" fmla="*/ -697 h 458"/>
                        <a:gd name="T20" fmla="+- 0 7071 5287"/>
                        <a:gd name="T21" fmla="*/ T20 w 1796"/>
                        <a:gd name="T22" fmla="+- 0 -697 -1154"/>
                        <a:gd name="T23" fmla="*/ -697 h 458"/>
                        <a:gd name="T24" fmla="+- 0 7083 5287"/>
                        <a:gd name="T25" fmla="*/ T24 w 1796"/>
                        <a:gd name="T26" fmla="+- 0 -709 -1154"/>
                        <a:gd name="T27" fmla="*/ -709 h 458"/>
                        <a:gd name="T28" fmla="+- 0 7083 5287"/>
                        <a:gd name="T29" fmla="*/ T28 w 1796"/>
                        <a:gd name="T30" fmla="+- 0 -1142 -1154"/>
                        <a:gd name="T31" fmla="*/ -1142 h 458"/>
                        <a:gd name="T32" fmla="+- 0 7071 5287"/>
                        <a:gd name="T33" fmla="*/ T32 w 1796"/>
                        <a:gd name="T34" fmla="+- 0 -1154 -1154"/>
                        <a:gd name="T35" fmla="*/ -1154 h 458"/>
                      </a:gdLst>
                      <a:ahLst/>
                      <a:cxnLst>
                        <a:cxn ang="0">
                          <a:pos x="T1" y="T3"/>
                        </a:cxn>
                        <a:cxn ang="0">
                          <a:pos x="T5" y="T7"/>
                        </a:cxn>
                        <a:cxn ang="0">
                          <a:pos x="T9" y="T11"/>
                        </a:cxn>
                        <a:cxn ang="0">
                          <a:pos x="T13" y="T15"/>
                        </a:cxn>
                        <a:cxn ang="0">
                          <a:pos x="T17" y="T19"/>
                        </a:cxn>
                        <a:cxn ang="0">
                          <a:pos x="T21" y="T23"/>
                        </a:cxn>
                        <a:cxn ang="0">
                          <a:pos x="T25" y="T27"/>
                        </a:cxn>
                        <a:cxn ang="0">
                          <a:pos x="T29" y="T31"/>
                        </a:cxn>
                        <a:cxn ang="0">
                          <a:pos x="T33" y="T35"/>
                        </a:cxn>
                      </a:cxnLst>
                      <a:rect l="0" t="0" r="r" b="b"/>
                      <a:pathLst>
                        <a:path w="1796" h="458">
                          <a:moveTo>
                            <a:pt x="1784" y="0"/>
                          </a:moveTo>
                          <a:lnTo>
                            <a:pt x="12" y="0"/>
                          </a:lnTo>
                          <a:lnTo>
                            <a:pt x="0" y="12"/>
                          </a:lnTo>
                          <a:lnTo>
                            <a:pt x="0" y="445"/>
                          </a:lnTo>
                          <a:lnTo>
                            <a:pt x="12" y="457"/>
                          </a:lnTo>
                          <a:lnTo>
                            <a:pt x="1784" y="457"/>
                          </a:lnTo>
                          <a:lnTo>
                            <a:pt x="1796" y="445"/>
                          </a:lnTo>
                          <a:lnTo>
                            <a:pt x="1796" y="12"/>
                          </a:lnTo>
                          <a:lnTo>
                            <a:pt x="1784" y="0"/>
                          </a:lnTo>
                          <a:close/>
                        </a:path>
                      </a:pathLst>
                    </a:cu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</p:grpSp>
              <p:sp>
                <p:nvSpPr>
                  <p:cNvPr id="65" name="Rectangle 64"/>
                  <p:cNvSpPr/>
                  <p:nvPr/>
                </p:nvSpPr>
                <p:spPr>
                  <a:xfrm>
                    <a:off x="1928814" y="6019197"/>
                    <a:ext cx="3102562" cy="31831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defTabSz="4572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b="1" i="0" dirty="0">
                        <a:solidFill>
                          <a:prstClr val="black"/>
                        </a:solidFill>
                        <a:latin typeface="Calibri"/>
                        <a:ea typeface="+mn-ea"/>
                      </a:rPr>
                      <a:t>HPC ABDS SYSTEM (Middleware)</a:t>
                    </a:r>
                  </a:p>
                </p:txBody>
              </p:sp>
            </p:grpSp>
            <p:sp>
              <p:nvSpPr>
                <p:cNvPr id="67" name="Rectangle 66"/>
                <p:cNvSpPr/>
                <p:nvPr/>
              </p:nvSpPr>
              <p:spPr>
                <a:xfrm>
                  <a:off x="3826950" y="5061550"/>
                  <a:ext cx="2507976" cy="3183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i="0" dirty="0" smtClean="0">
                      <a:solidFill>
                        <a:prstClr val="black"/>
                      </a:solidFill>
                      <a:latin typeface="Calibri"/>
                      <a:ea typeface="+mn-ea"/>
                    </a:rPr>
                    <a:t>&gt;~ 300 Software Subsystems</a:t>
                  </a:r>
                  <a:endParaRPr lang="en-US" sz="2000" i="0" dirty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p:grpSp>
          <p:sp>
            <p:nvSpPr>
              <p:cNvPr id="69" name="Rectangle 68"/>
              <p:cNvSpPr/>
              <p:nvPr/>
            </p:nvSpPr>
            <p:spPr>
              <a:xfrm>
                <a:off x="3415165" y="4191779"/>
                <a:ext cx="3156257" cy="563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i="0" dirty="0">
                    <a:solidFill>
                      <a:prstClr val="black"/>
                    </a:solidFill>
                    <a:latin typeface="Calibri"/>
                    <a:ea typeface="+mn-ea"/>
                  </a:rPr>
                  <a:t>System </a:t>
                </a:r>
                <a:r>
                  <a:rPr lang="en-US" sz="2000" i="0" dirty="0" smtClean="0">
                    <a:solidFill>
                      <a:prstClr val="black"/>
                    </a:solidFill>
                    <a:latin typeface="Calibri"/>
                    <a:ea typeface="+mn-ea"/>
                  </a:rPr>
                  <a:t>Abstraction/Standards</a:t>
                </a:r>
                <a:endParaRPr lang="en-US" sz="2000" i="0" dirty="0">
                  <a:solidFill>
                    <a:prstClr val="black"/>
                  </a:solidFill>
                  <a:latin typeface="Calibri"/>
                  <a:ea typeface="+mn-ea"/>
                </a:endParaRPr>
              </a:p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i="0" dirty="0" smtClean="0">
                    <a:solidFill>
                      <a:prstClr val="black"/>
                    </a:solidFill>
                    <a:latin typeface="Calibri"/>
                    <a:ea typeface="+mn-ea"/>
                  </a:rPr>
                  <a:t>Data </a:t>
                </a:r>
                <a:r>
                  <a:rPr lang="en-US" sz="2000" i="0" dirty="0">
                    <a:solidFill>
                      <a:prstClr val="black"/>
                    </a:solidFill>
                    <a:latin typeface="Calibri"/>
                    <a:ea typeface="+mn-ea"/>
                  </a:rPr>
                  <a:t>Format </a:t>
                </a:r>
                <a:r>
                  <a:rPr lang="en-US" sz="2000" i="0" dirty="0" smtClean="0">
                    <a:solidFill>
                      <a:prstClr val="black"/>
                    </a:solidFill>
                    <a:latin typeface="Calibri"/>
                    <a:ea typeface="+mn-ea"/>
                  </a:rPr>
                  <a:t>and  </a:t>
                </a:r>
                <a:r>
                  <a:rPr lang="en-US" sz="2000" i="0" dirty="0">
                    <a:solidFill>
                      <a:prstClr val="black"/>
                    </a:solidFill>
                    <a:latin typeface="Calibri"/>
                    <a:ea typeface="+mn-ea"/>
                  </a:rPr>
                  <a:t>Storage</a:t>
                </a:r>
              </a:p>
            </p:txBody>
          </p:sp>
        </p:grpSp>
        <p:sp>
          <p:nvSpPr>
            <p:cNvPr id="70" name="Rectangle 69"/>
            <p:cNvSpPr/>
            <p:nvPr/>
          </p:nvSpPr>
          <p:spPr>
            <a:xfrm>
              <a:off x="3044207" y="3109618"/>
              <a:ext cx="3944025" cy="954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i="0" dirty="0" smtClean="0">
                  <a:solidFill>
                    <a:prstClr val="black"/>
                  </a:solidFill>
                  <a:latin typeface="Calibri"/>
                  <a:ea typeface="+mn-ea"/>
                </a:rPr>
                <a:t>HPC  </a:t>
              </a:r>
              <a:r>
                <a:rPr lang="en-US" sz="1800" b="1" i="0" dirty="0">
                  <a:solidFill>
                    <a:prstClr val="black"/>
                  </a:solidFill>
                  <a:latin typeface="Calibri"/>
                  <a:ea typeface="+mn-ea"/>
                </a:rPr>
                <a:t>Yarn  for  Resource  management</a:t>
              </a:r>
            </a:p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i="0" dirty="0" smtClean="0">
                  <a:solidFill>
                    <a:prstClr val="black"/>
                  </a:solidFill>
                  <a:latin typeface="Calibri"/>
                  <a:ea typeface="+mn-ea"/>
                </a:rPr>
                <a:t>Horizontally </a:t>
              </a:r>
              <a:r>
                <a:rPr lang="en-US" sz="1800" b="1" i="0" dirty="0">
                  <a:solidFill>
                    <a:prstClr val="black"/>
                  </a:solidFill>
                  <a:latin typeface="Calibri"/>
                  <a:ea typeface="+mn-ea"/>
                </a:rPr>
                <a:t>scalable parallel </a:t>
              </a:r>
              <a:r>
                <a:rPr lang="en-US" sz="1800" b="1" i="0" dirty="0" smtClean="0">
                  <a:solidFill>
                    <a:prstClr val="black"/>
                  </a:solidFill>
                  <a:latin typeface="Calibri"/>
                  <a:ea typeface="+mn-ea"/>
                </a:rPr>
                <a:t>programming </a:t>
              </a:r>
              <a:r>
                <a:rPr lang="en-US" sz="1800" b="1" i="0" dirty="0">
                  <a:solidFill>
                    <a:prstClr val="black"/>
                  </a:solidFill>
                  <a:latin typeface="Calibri"/>
                  <a:ea typeface="+mn-ea"/>
                </a:rPr>
                <a:t>model</a:t>
              </a:r>
            </a:p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i="0" dirty="0" smtClean="0">
                  <a:solidFill>
                    <a:prstClr val="black"/>
                  </a:solidFill>
                  <a:latin typeface="Calibri"/>
                  <a:ea typeface="+mn-ea"/>
                </a:rPr>
                <a:t>Collective </a:t>
              </a:r>
              <a:r>
                <a:rPr lang="en-US" sz="1800" b="1" i="0" dirty="0">
                  <a:solidFill>
                    <a:prstClr val="black"/>
                  </a:solidFill>
                  <a:latin typeface="Calibri"/>
                  <a:ea typeface="+mn-ea"/>
                </a:rPr>
                <a:t>and Point to Point </a:t>
              </a:r>
              <a:r>
                <a:rPr lang="en-US" sz="1800" b="1" i="0" dirty="0" smtClean="0">
                  <a:solidFill>
                    <a:prstClr val="black"/>
                  </a:solidFill>
                  <a:latin typeface="Calibri"/>
                  <a:ea typeface="+mn-ea"/>
                </a:rPr>
                <a:t>Communication</a:t>
              </a:r>
              <a:endParaRPr lang="en-US" sz="1800" b="1" i="0" dirty="0">
                <a:solidFill>
                  <a:prstClr val="black"/>
                </a:solidFill>
                <a:latin typeface="Calibri"/>
                <a:ea typeface="+mn-ea"/>
              </a:endParaRPr>
            </a:p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i="0" dirty="0" smtClean="0">
                  <a:solidFill>
                    <a:prstClr val="black"/>
                  </a:solidFill>
                  <a:latin typeface="Calibri"/>
                  <a:ea typeface="+mn-ea"/>
                </a:rPr>
                <a:t>Support </a:t>
              </a:r>
              <a:r>
                <a:rPr lang="en-US" sz="1800" b="1" i="0" dirty="0">
                  <a:solidFill>
                    <a:prstClr val="black"/>
                  </a:solidFill>
                  <a:latin typeface="Calibri"/>
                  <a:ea typeface="+mn-ea"/>
                </a:rPr>
                <a:t>for </a:t>
              </a:r>
              <a:r>
                <a:rPr lang="en-US" sz="1800" b="1" i="0" dirty="0" smtClean="0">
                  <a:solidFill>
                    <a:prstClr val="black"/>
                  </a:solidFill>
                  <a:latin typeface="Calibri"/>
                  <a:ea typeface="+mn-ea"/>
                </a:rPr>
                <a:t>iteration </a:t>
              </a:r>
              <a:r>
                <a:rPr lang="en-US" sz="1800" b="1" i="0" dirty="0">
                  <a:solidFill>
                    <a:prstClr val="black"/>
                  </a:solidFill>
                  <a:latin typeface="Calibri"/>
                  <a:ea typeface="+mn-ea"/>
                </a:rPr>
                <a:t>(</a:t>
              </a:r>
              <a:r>
                <a:rPr lang="en-US" sz="1800" b="1" i="0" dirty="0" smtClean="0">
                  <a:solidFill>
                    <a:prstClr val="black"/>
                  </a:solidFill>
                  <a:latin typeface="Calibri"/>
                  <a:ea typeface="+mn-ea"/>
                </a:rPr>
                <a:t>in memory </a:t>
              </a:r>
              <a:r>
                <a:rPr lang="en-US" sz="1800" b="1" i="0" dirty="0">
                  <a:solidFill>
                    <a:prstClr val="black"/>
                  </a:solidFill>
                  <a:latin typeface="Calibri"/>
                  <a:ea typeface="+mn-ea"/>
                </a:rPr>
                <a:t>processing)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431988" y="2260743"/>
              <a:ext cx="3111871" cy="5386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i="0" dirty="0" smtClean="0">
                  <a:solidFill>
                    <a:prstClr val="black"/>
                  </a:solidFill>
                  <a:latin typeface="Calibri"/>
                  <a:ea typeface="+mn-ea"/>
                </a:rPr>
                <a:t>Application  Abstractions/Standards</a:t>
              </a:r>
              <a:endParaRPr lang="en-US" sz="2000" i="0" dirty="0">
                <a:solidFill>
                  <a:prstClr val="black"/>
                </a:solidFill>
                <a:latin typeface="Calibri"/>
                <a:ea typeface="+mn-ea"/>
              </a:endParaRPr>
            </a:p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i="0" dirty="0">
                  <a:solidFill>
                    <a:prstClr val="black"/>
                  </a:solidFill>
                  <a:latin typeface="Calibri"/>
                  <a:ea typeface="+mn-ea"/>
                </a:rPr>
                <a:t>Graphs, Networks, Images, </a:t>
              </a:r>
              <a:r>
                <a:rPr lang="en-US" sz="1800" i="0" dirty="0" smtClean="0">
                  <a:solidFill>
                    <a:prstClr val="black"/>
                  </a:solidFill>
                  <a:latin typeface="Calibri"/>
                  <a:ea typeface="+mn-ea"/>
                </a:rPr>
                <a:t>Geospatial ..</a:t>
              </a:r>
              <a:endParaRPr lang="en-US" sz="1800" i="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926633" y="1555055"/>
              <a:ext cx="4122581" cy="5141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i="0" dirty="0">
                  <a:solidFill>
                    <a:prstClr val="black"/>
                  </a:solidFill>
                  <a:latin typeface="Calibri"/>
                  <a:ea typeface="+mn-ea"/>
                </a:rPr>
                <a:t>Scalable Parallel Interoperable Data </a:t>
              </a:r>
              <a:r>
                <a:rPr lang="en-US" sz="1800" b="1" i="0" dirty="0" smtClean="0">
                  <a:solidFill>
                    <a:prstClr val="black"/>
                  </a:solidFill>
                  <a:latin typeface="Calibri"/>
                  <a:ea typeface="+mn-ea"/>
                </a:rPr>
                <a:t>Analytics Library </a:t>
              </a:r>
              <a:r>
                <a:rPr lang="en-US" sz="1800" b="1" i="0" dirty="0">
                  <a:solidFill>
                    <a:prstClr val="black"/>
                  </a:solidFill>
                  <a:latin typeface="Calibri"/>
                  <a:ea typeface="+mn-ea"/>
                </a:rPr>
                <a:t>(</a:t>
              </a:r>
              <a:r>
                <a:rPr lang="en-US" sz="1800" b="1" i="0" dirty="0" smtClean="0">
                  <a:solidFill>
                    <a:prstClr val="black"/>
                  </a:solidFill>
                  <a:latin typeface="Calibri"/>
                  <a:ea typeface="+mn-ea"/>
                </a:rPr>
                <a:t>SPIDAL) </a:t>
              </a:r>
              <a:r>
                <a:rPr lang="en-US" sz="1800" i="0" dirty="0" smtClean="0">
                  <a:solidFill>
                    <a:prstClr val="black"/>
                  </a:solidFill>
                  <a:latin typeface="Calibri"/>
                  <a:ea typeface="+mn-ea"/>
                </a:rPr>
                <a:t>High performance </a:t>
              </a:r>
              <a:r>
                <a:rPr lang="en-US" sz="1800" i="0" dirty="0">
                  <a:solidFill>
                    <a:prstClr val="black"/>
                  </a:solidFill>
                  <a:latin typeface="Calibri"/>
                  <a:ea typeface="+mn-ea"/>
                </a:rPr>
                <a:t>Mahout, R, Matlab …..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614078" y="1121916"/>
              <a:ext cx="2747691" cy="318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i="0" dirty="0">
                  <a:solidFill>
                    <a:prstClr val="black"/>
                  </a:solidFill>
                  <a:latin typeface="Calibri"/>
                  <a:ea typeface="+mn-ea"/>
                </a:rPr>
                <a:t>High </a:t>
              </a:r>
              <a:r>
                <a:rPr lang="en-US" sz="2000" b="1" i="0" dirty="0" smtClean="0">
                  <a:solidFill>
                    <a:prstClr val="black"/>
                  </a:solidFill>
                  <a:latin typeface="Calibri"/>
                  <a:ea typeface="+mn-ea"/>
                </a:rPr>
                <a:t>Performance Applications</a:t>
              </a:r>
              <a:endParaRPr lang="en-US" sz="2000" b="1" i="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228403" y="2758811"/>
            <a:ext cx="19046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i="0" dirty="0" smtClean="0">
                <a:solidFill>
                  <a:prstClr val="black"/>
                </a:solidFill>
                <a:latin typeface="Calibri"/>
                <a:ea typeface="+mn-ea"/>
              </a:rPr>
              <a:t>HPC ABDS</a:t>
            </a:r>
            <a:br>
              <a:rPr lang="en-US" sz="3200" b="1" i="0" dirty="0" smtClean="0">
                <a:solidFill>
                  <a:prstClr val="black"/>
                </a:solidFill>
                <a:latin typeface="Calibri"/>
                <a:ea typeface="+mn-ea"/>
              </a:rPr>
            </a:br>
            <a:r>
              <a:rPr lang="en-US" sz="3200" b="1" i="0" dirty="0" smtClean="0">
                <a:solidFill>
                  <a:prstClr val="black"/>
                </a:solidFill>
                <a:latin typeface="Calibri"/>
                <a:ea typeface="+mn-ea"/>
              </a:rPr>
              <a:t>Hourglass</a:t>
            </a:r>
            <a:endParaRPr lang="en-US" sz="3200" b="1" i="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86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itle 203"/>
          <p:cNvSpPr>
            <a:spLocks noGrp="1"/>
          </p:cNvSpPr>
          <p:nvPr>
            <p:ph type="title"/>
          </p:nvPr>
        </p:nvSpPr>
        <p:spPr>
          <a:xfrm>
            <a:off x="721449" y="0"/>
            <a:ext cx="8229600" cy="930563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Applications SPIDAL MIDAS ABDS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84753" y="6083456"/>
            <a:ext cx="656771" cy="293913"/>
          </a:xfrm>
        </p:spPr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497714"/>
              </p:ext>
            </p:extLst>
          </p:nvPr>
        </p:nvGraphicFramePr>
        <p:xfrm>
          <a:off x="39189" y="970487"/>
          <a:ext cx="7828156" cy="5781737"/>
        </p:xfrm>
        <a:graphic>
          <a:graphicData uri="http://schemas.openxmlformats.org/drawingml/2006/table">
            <a:tbl>
              <a:tblPr firstRow="1" bandRow="1"/>
              <a:tblGrid>
                <a:gridCol w="986741"/>
                <a:gridCol w="350229"/>
                <a:gridCol w="732427"/>
                <a:gridCol w="465033"/>
                <a:gridCol w="96881"/>
                <a:gridCol w="511422"/>
                <a:gridCol w="804233"/>
                <a:gridCol w="133698"/>
                <a:gridCol w="953318"/>
                <a:gridCol w="228640"/>
                <a:gridCol w="794433"/>
                <a:gridCol w="279020"/>
                <a:gridCol w="802182"/>
                <a:gridCol w="689899"/>
              </a:tblGrid>
              <a:tr h="8675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Govt. Operations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60000"/>
                        <a:lumOff val="4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Commercial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Defense</a:t>
                      </a:r>
                    </a:p>
                  </a:txBody>
                  <a:tcPr marL="18288" marR="1828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60000"/>
                        <a:lumOff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Healthcare,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Life Science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60000"/>
                        <a:lumOff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Deep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Learning,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Social Media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60000"/>
                        <a:lumOff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Research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Ecosystems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60000"/>
                        <a:lumOff val="4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Astronomy, 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Physics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60000"/>
                        <a:lumOff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Earth,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Env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., Polar Science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60000"/>
                        <a:lumOff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Energy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60000"/>
                        <a:lumOff val="40000"/>
                      </a:srgbClr>
                    </a:solidFill>
                  </a:tcPr>
                </a:tc>
              </a:tr>
              <a:tr h="365760">
                <a:tc gridSpan="1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(Inter)disciplinary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Workflow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8288" marR="1828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339">
                <a:tc gridSpan="1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Analytics Libraries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339"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Native ABDS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SQL-engines, Storm,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Impala, Hive, Shark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Calibri" panose="020F0502020204030204" pitchFamily="34" charset="0"/>
                        </a:rPr>
                        <a:t>Native HPC</a:t>
                      </a:r>
                    </a:p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MPI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10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HPC-ABDS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MapReduce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BB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5019">
                <a:tc gridSpan="2" v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Map Only, PP</a:t>
                      </a:r>
                    </a:p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Many Task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Classic MapReduce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Map </a:t>
                      </a:r>
                      <a:br>
                        <a:rPr lang="en-US" dirty="0" smtClean="0">
                          <a:latin typeface="Calibri" panose="020F0502020204030204" pitchFamily="34" charset="0"/>
                        </a:rPr>
                      </a:br>
                      <a:r>
                        <a:rPr lang="en-US" dirty="0" smtClean="0">
                          <a:latin typeface="Calibri" panose="020F0502020204030204" pitchFamily="34" charset="0"/>
                        </a:rPr>
                        <a:t>Collective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Map – Point to Point, Graph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8099">
                <a:tc gridSpan="1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ddleware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for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ata-Intensive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nalytics and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cience (MIDAS) API</a:t>
                      </a:r>
                    </a:p>
                  </a:txBody>
                  <a:tcPr marL="18288" marR="1828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3164"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Communication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(MPI, RDMA, Hadoop Shuffle/Reduce, HARP Collectives, Giraph point-to-point)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Data Systems and Abstractions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(In-Memory;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HBase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Object Stores, other NoSQL stores, Spatial, SQL, Files)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9215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Higher-Level Workload Management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Tez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Llama)</a:t>
                      </a:r>
                    </a:p>
                  </a:txBody>
                  <a:tcPr marL="18288" marR="1828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Workload Management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(Pilots, Condor)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Framework specific Scheduling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(e.g. YARN)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9215"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External Data Access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(Virtual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Filesystem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GridFTP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SRM, SSH)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Cluster Resource Manager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(YARN,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Mesos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SLURM, Torque, SGE)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339">
                <a:tc gridSpan="1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Compute, Storage and Data Resources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(Nodes, Cores,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Lustre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HDFS)</a:t>
                      </a:r>
                    </a:p>
                  </a:txBody>
                  <a:tcPr marL="18288" marR="1828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865033"/>
              </p:ext>
            </p:extLst>
          </p:nvPr>
        </p:nvGraphicFramePr>
        <p:xfrm>
          <a:off x="7853083" y="979715"/>
          <a:ext cx="1238668" cy="5765331"/>
        </p:xfrm>
        <a:graphic>
          <a:graphicData uri="http://schemas.openxmlformats.org/drawingml/2006/table">
            <a:tbl>
              <a:tblPr firstRow="1" bandRow="1"/>
              <a:tblGrid>
                <a:gridCol w="1238668"/>
              </a:tblGrid>
              <a:tr h="13503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Community &amp; Examples</a:t>
                      </a:r>
                      <a:endParaRPr lang="en-US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27432" marR="27432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60000"/>
                        <a:lumOff val="40000"/>
                      </a:srgbClr>
                    </a:solidFill>
                  </a:tcPr>
                </a:tc>
              </a:tr>
              <a:tr h="3765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SPIDAL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27432" marR="27432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</a:tr>
              <a:tr h="10517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Programming </a:t>
                      </a:r>
                      <a:r>
                        <a:rPr lang="en-US" sz="180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&amp; </a:t>
                      </a:r>
                      <a:r>
                        <a:rPr lang="en-US" sz="160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Runtime Models</a:t>
                      </a:r>
                    </a:p>
                  </a:txBody>
                  <a:tcPr marL="27432" marR="27432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</a:tr>
              <a:tr h="1955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MIDAS</a:t>
                      </a:r>
                    </a:p>
                  </a:txBody>
                  <a:tcPr marL="27432" marR="27432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10308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Resource Fabric</a:t>
                      </a:r>
                    </a:p>
                  </a:txBody>
                  <a:tcPr marL="27432" marR="27432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17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" name="Table 201"/>
          <p:cNvGraphicFramePr>
            <a:graphicFrameLocks noGrp="1"/>
          </p:cNvGraphicFramePr>
          <p:nvPr>
            <p:extLst/>
          </p:nvPr>
        </p:nvGraphicFramePr>
        <p:xfrm>
          <a:off x="39189" y="970487"/>
          <a:ext cx="7828156" cy="5781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6741"/>
                <a:gridCol w="350229"/>
                <a:gridCol w="732427"/>
                <a:gridCol w="465033"/>
                <a:gridCol w="96881"/>
                <a:gridCol w="511422"/>
                <a:gridCol w="804233"/>
                <a:gridCol w="133698"/>
                <a:gridCol w="953318"/>
                <a:gridCol w="228640"/>
                <a:gridCol w="794433"/>
                <a:gridCol w="279020"/>
                <a:gridCol w="802182"/>
                <a:gridCol w="689899"/>
              </a:tblGrid>
              <a:tr h="8675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Govt. Operations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Commercial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Defense</a:t>
                      </a: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Healthcare,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Life Science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Deep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Learning,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Social Media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Research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Ecosystems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Astronomy, 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Physics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Earth,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Env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., Polar Science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Energy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65760">
                <a:tc gridSpan="14"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(Inter)disciplinary</a:t>
                      </a:r>
                      <a:r>
                        <a:rPr lang="en-US" sz="1600" baseline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Workflow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339">
                <a:tc gridSpan="14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Analytics Libraries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339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Native ABDS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SQL-engines, Storm,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Impala, Hive, Shark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</a:t>
                      </a:r>
                      <a:r>
                        <a:rPr lang="en-US" sz="1600" b="1" dirty="0" smtClean="0"/>
                        <a:t>Native HPC</a:t>
                      </a:r>
                    </a:p>
                    <a:p>
                      <a:pPr algn="ctr"/>
                      <a:r>
                        <a:rPr lang="en-US" dirty="0" smtClean="0"/>
                        <a:t>MPI</a:t>
                      </a:r>
                      <a:endParaRPr lang="en-US" dirty="0"/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HPC-ABDS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MapReduce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BB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5019">
                <a:tc gridSpan="2" v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Map Only, PP</a:t>
                      </a:r>
                    </a:p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Many Task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Classic MapReduce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Map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Collective</a:t>
                      </a:r>
                      <a:endParaRPr lang="en-US" dirty="0"/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Map – Point to Point, Graph</a:t>
                      </a:r>
                      <a:endParaRPr lang="en-US" dirty="0"/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8099">
                <a:tc gridSpan="14"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ddleware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ata-Intensive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nalytics and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cience (MIDAS) API</a:t>
                      </a: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3164">
                <a:tc gridSpan="7"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Communication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(MPI, RDMA, Hadoop Shuffle/Reduce, HARP Collectives, Giraph point-to-point)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Systems and Abstractions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(In-Memory;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HBase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Object Stores, other NoSQL stores, Spatial, SQL, Files)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9215"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Higher-Level Workload Management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Tez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Llama)</a:t>
                      </a: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Workload Management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(Pilots, Condor)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Framework specific Scheduling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(e.g. YARN)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9215">
                <a:tc gridSpan="7"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External Data Access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(Virtual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Filesystem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GridFTP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SRM, SSH)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Cluster Resource Manager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(YARN,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Mesos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SLURM, Torque, SGE)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339">
                <a:tc gridSpan="14"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Compute, Storage and Data Resources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(Nodes, Cores,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Lustre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HDFS)</a:t>
                      </a: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3" name="Table 202"/>
          <p:cNvGraphicFramePr>
            <a:graphicFrameLocks noGrp="1"/>
          </p:cNvGraphicFramePr>
          <p:nvPr>
            <p:extLst/>
          </p:nvPr>
        </p:nvGraphicFramePr>
        <p:xfrm>
          <a:off x="7853083" y="979715"/>
          <a:ext cx="1238668" cy="576533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38668"/>
              </a:tblGrid>
              <a:tr h="1350364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Community &amp; Examples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27432" marR="27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654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SPIDAL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" marR="27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05172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Programming </a:t>
                      </a:r>
                      <a:r>
                        <a:rPr lang="en-US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&amp; </a:t>
                      </a:r>
                      <a:r>
                        <a:rPr lang="en-US" sz="16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Runtime Models</a:t>
                      </a:r>
                    </a:p>
                  </a:txBody>
                  <a:tcPr marL="27432" marR="27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5587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MIDAS</a:t>
                      </a:r>
                    </a:p>
                  </a:txBody>
                  <a:tcPr marL="27432" marR="27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03082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Resource Fabric</a:t>
                      </a:r>
                    </a:p>
                  </a:txBody>
                  <a:tcPr marL="27432" marR="27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4" name="Title 203"/>
          <p:cNvSpPr>
            <a:spLocks noGrp="1"/>
          </p:cNvSpPr>
          <p:nvPr>
            <p:ph type="title"/>
          </p:nvPr>
        </p:nvSpPr>
        <p:spPr>
          <a:xfrm>
            <a:off x="364603" y="-16163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Applications SPIDAL MIDAS ABDS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20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8077200" cy="685800"/>
          </a:xfrm>
        </p:spPr>
        <p:txBody>
          <a:bodyPr/>
          <a:lstStyle/>
          <a:p>
            <a:r>
              <a:rPr lang="en-US" b="1" dirty="0" smtClean="0"/>
              <a:t>Important Components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1515" y="685801"/>
            <a:ext cx="9144000" cy="520479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b="1" dirty="0"/>
              <a:t>NIST Big Data Application Analysis </a:t>
            </a:r>
            <a:r>
              <a:rPr lang="en-US" sz="2400" dirty="0"/>
              <a:t>– mainly from project</a:t>
            </a:r>
          </a:p>
          <a:p>
            <a:pPr>
              <a:spcBef>
                <a:spcPts val="0"/>
              </a:spcBef>
            </a:pPr>
            <a:r>
              <a:rPr lang="en-US" sz="2400" b="1" dirty="0" smtClean="0"/>
              <a:t>HPC-ABDS: </a:t>
            </a:r>
            <a:r>
              <a:rPr lang="en-US" sz="2400" dirty="0" smtClean="0"/>
              <a:t>Cloud-HPC interoperable software  performance of HPC (High Performance Computing) and the rich functionality of the commodity Apache Big Data Stack.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This is reservoir of software subsystems – nearly all from outside project and mix of HPC and Big Data communities</a:t>
            </a:r>
          </a:p>
          <a:p>
            <a:pPr>
              <a:spcBef>
                <a:spcPts val="0"/>
              </a:spcBef>
            </a:pPr>
            <a:r>
              <a:rPr lang="en-US" sz="2400" b="1" dirty="0" smtClean="0"/>
              <a:t>MIDAS: </a:t>
            </a:r>
            <a:r>
              <a:rPr lang="en-US" sz="2400" dirty="0" smtClean="0"/>
              <a:t>Integrating Middleware – from project</a:t>
            </a:r>
          </a:p>
          <a:p>
            <a:pPr>
              <a:spcBef>
                <a:spcPts val="0"/>
              </a:spcBef>
            </a:pPr>
            <a:r>
              <a:rPr lang="en-US" sz="2400" b="1" dirty="0" smtClean="0"/>
              <a:t>SPIDAL (Scalable Parallel Interoperable Data Analytics Library): </a:t>
            </a:r>
            <a:r>
              <a:rPr lang="en-US" sz="2400" dirty="0" smtClean="0"/>
              <a:t>Scalable Analytics for </a:t>
            </a:r>
            <a:r>
              <a:rPr lang="en-US" sz="2400" dirty="0" err="1" smtClean="0"/>
              <a:t>Biomolecular</a:t>
            </a:r>
            <a:r>
              <a:rPr lang="en-US" sz="2400" dirty="0" smtClean="0"/>
              <a:t> Simulations, Network and Computational Social Science, Epidemiology, Computer Vision, Spatial Geographical Information Systems, Remote Sensing for Polar Science and Pathology Informatics.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Domain specific data analytics libraries – mainly from project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Add Core Machine learning Libraries – mainly from community</a:t>
            </a:r>
            <a:endParaRPr lang="en-US" sz="2400" dirty="0"/>
          </a:p>
          <a:p>
            <a:pPr lvl="1">
              <a:spcBef>
                <a:spcPts val="0"/>
              </a:spcBef>
            </a:pPr>
            <a:r>
              <a:rPr lang="en-US" b="1" dirty="0" smtClean="0"/>
              <a:t>Benchmarks</a:t>
            </a:r>
            <a:r>
              <a:rPr lang="en-US" dirty="0" smtClean="0"/>
              <a:t> – project adds to community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1C53C6B-7412-42D5-80E1-77B48EA12E70}" type="datetime1">
              <a:rPr lang="en-US" smtClean="0"/>
              <a:t>7/18/2015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0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375" y="3352800"/>
            <a:ext cx="90286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Data Analytics identified in proposal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6640B90-46E5-4B30-A26C-AEC9AAAF8ABA}" type="datetime1">
              <a:rPr lang="en-US" smtClean="0"/>
              <a:t>7/18/2015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78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353"/>
            <a:ext cx="9144000" cy="1129619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Machine Learning in Network Science, Imaging in Computer Vision, Pathology, Polar Science, </a:t>
            </a:r>
            <a:r>
              <a:rPr lang="en-US" sz="2400" b="1" dirty="0" err="1">
                <a:solidFill>
                  <a:srgbClr val="C00000"/>
                </a:solidFill>
              </a:rPr>
              <a:t>Biomolecular</a:t>
            </a:r>
            <a:r>
              <a:rPr lang="en-US" sz="2400" b="1" dirty="0">
                <a:solidFill>
                  <a:srgbClr val="C00000"/>
                </a:solidFill>
              </a:rPr>
              <a:t> Simulations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40558" y="1255459"/>
          <a:ext cx="8662884" cy="4919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7387"/>
                <a:gridCol w="2863763"/>
                <a:gridCol w="1726104"/>
                <a:gridCol w="554118"/>
                <a:gridCol w="941512"/>
              </a:tblGrid>
              <a:tr h="30156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Algorithm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Applications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Features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Parallelism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68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Graph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</a:rPr>
                        <a:t>Analytics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5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Community detection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Social networks, webgraph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Graph </a:t>
                      </a:r>
                    </a:p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P-DM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GML-GrC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Subgraph/motif finding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Webgraph, biological/social networks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P-DM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GML-GrB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Finding diameter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Social networks,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</a:rPr>
                        <a:t>webgraph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P-DM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GML-GrB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Clustering coefficient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Social networks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P-DM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GML-GrC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Page rank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</a:rPr>
                        <a:t>Webgraph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P-DM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GML-GrC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Maximal cliques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Social networks,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</a:rPr>
                        <a:t>webgraph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P-DM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GML-GrB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Connected component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Social networks,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</a:rPr>
                        <a:t>webgraph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P-DM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GML-GrB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Betweenness centrality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Social networks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Graph, Non-metric, static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P-Shm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GML-GRA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Shortest path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Social networks,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</a:rPr>
                        <a:t>webgraph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P-Shm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568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Spatial Queries and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</a:rPr>
                        <a:t>Analytics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5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Spatial relationship based queries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GIS/social networks/pathology informatics</a:t>
                      </a:r>
                    </a:p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Geometric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P-DM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</a:rPr>
                        <a:t>PP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Distance based queries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P-DM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PP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Spatial clustering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</a:rPr>
                        <a:t>Seq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GML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Spatial modeling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Seq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PP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0" y="6201442"/>
            <a:ext cx="3581400" cy="646331"/>
          </a:xfrm>
          <a:prstGeom prst="rect">
            <a:avLst/>
          </a:prstGeom>
          <a:solidFill>
            <a:srgbClr val="598EDD"/>
          </a:solidFill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i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GML Global (parallel) ML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i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GrA</a:t>
            </a:r>
            <a:r>
              <a:rPr lang="en-US" sz="1800" i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 Static </a:t>
            </a:r>
            <a:r>
              <a:rPr lang="en-US" sz="1800" i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GrB</a:t>
            </a:r>
            <a:r>
              <a:rPr lang="en-US" sz="1800" i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 Runtime partitioning  </a:t>
            </a:r>
            <a:endParaRPr lang="en-US" sz="1800" i="0" dirty="0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23863D-42C4-40F9-9DC5-13A29CCFA507}" type="datetime1">
              <a:rPr lang="en-US" smtClean="0"/>
              <a:t>7/18/2015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9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6858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Some specialized data analytics in SPIDAL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685800"/>
          </a:xfrm>
        </p:spPr>
        <p:txBody>
          <a:bodyPr/>
          <a:lstStyle/>
          <a:p>
            <a:r>
              <a:rPr lang="en-US" dirty="0" smtClean="0"/>
              <a:t>aa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8237" y="838200"/>
          <a:ext cx="9135763" cy="41744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8078"/>
                <a:gridCol w="2681275"/>
                <a:gridCol w="2005972"/>
                <a:gridCol w="737532"/>
                <a:gridCol w="992906"/>
              </a:tblGrid>
              <a:tr h="35458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</a:rPr>
                        <a:t>Algorithm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52" marR="48352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</a:rPr>
                        <a:t>Applications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52" marR="48352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</a:rPr>
                        <a:t>Features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52" marR="48352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52" marR="48352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</a:rPr>
                        <a:t>Parallelism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52" marR="48352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584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</a:rPr>
                        <a:t>Core Image </a:t>
                      </a:r>
                      <a:r>
                        <a:rPr lang="en-US" sz="1700" dirty="0" smtClean="0">
                          <a:effectLst/>
                          <a:latin typeface="Calibri" panose="020F0502020204030204" pitchFamily="34" charset="0"/>
                        </a:rPr>
                        <a:t>Processing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458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</a:rPr>
                        <a:t>Image preprocessing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</a:rPr>
                        <a:t>Computer vision/pathology informatics</a:t>
                      </a:r>
                    </a:p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</a:rPr>
                        <a:t>Metric Space Point Sets, Neighborhood sets &amp; Image features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</a:rPr>
                        <a:t>P-DM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</a:rPr>
                        <a:t>PP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75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</a:rPr>
                        <a:t>Object detection &amp; segmentation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panose="020F0502020204030204" pitchFamily="34" charset="0"/>
                        </a:rPr>
                        <a:t>P-DM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panose="020F0502020204030204" pitchFamily="34" charset="0"/>
                        </a:rPr>
                        <a:t>PP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75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</a:rPr>
                        <a:t>Image/object feature computation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panose="020F0502020204030204" pitchFamily="34" charset="0"/>
                        </a:rPr>
                        <a:t>P-DM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panose="020F0502020204030204" pitchFamily="34" charset="0"/>
                        </a:rPr>
                        <a:t>PP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58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</a:rPr>
                        <a:t>3D image registration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panose="020F0502020204030204" pitchFamily="34" charset="0"/>
                        </a:rPr>
                        <a:t>Seq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panose="020F0502020204030204" pitchFamily="34" charset="0"/>
                        </a:rPr>
                        <a:t>PP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58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</a:rPr>
                        <a:t>Object matching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</a:rPr>
                        <a:t>Geometric 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err="1">
                          <a:effectLst/>
                          <a:latin typeface="Calibri" panose="020F0502020204030204" pitchFamily="34" charset="0"/>
                        </a:rPr>
                        <a:t>Todo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</a:rPr>
                        <a:t>PP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58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</a:rPr>
                        <a:t>3D feature extraction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err="1">
                          <a:effectLst/>
                          <a:latin typeface="Calibri" panose="020F0502020204030204" pitchFamily="34" charset="0"/>
                        </a:rPr>
                        <a:t>Todo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</a:rPr>
                        <a:t>PP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584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Calibri" panose="020F0502020204030204" pitchFamily="34" charset="0"/>
                        </a:rPr>
                        <a:t>Deep Learning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0816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  <a:latin typeface="Calibri" panose="020F0502020204030204" pitchFamily="34" charset="0"/>
                        </a:rPr>
                        <a:t>Learning Network, Stochastic Gradient Descent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52" marR="48352" marT="48352" marB="4835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Image Understanding, Language</a:t>
                      </a:r>
                      <a:r>
                        <a:rPr lang="en-US" sz="1700" baseline="0" dirty="0" smtClean="0"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Translation, Voice Recognition, Car driving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52" marR="48352" marT="48352" marB="4835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Calibri" panose="020F0502020204030204" pitchFamily="34" charset="0"/>
                        </a:rPr>
                        <a:t>Connections in artificial neural net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52" marR="48352" marT="48352" marB="4835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</a:rPr>
                        <a:t>P-DM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52" marR="48352" marT="48352" marB="4835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</a:rPr>
                        <a:t>GML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52" marR="48352" marT="48352" marB="4835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5172670"/>
            <a:ext cx="3962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i="0" dirty="0" smtClean="0">
                <a:solidFill>
                  <a:prstClr val="black"/>
                </a:solidFill>
                <a:latin typeface="Calibri"/>
                <a:ea typeface="ＭＳ Ｐゴシック"/>
              </a:rPr>
              <a:t>PP</a:t>
            </a:r>
            <a:r>
              <a:rPr lang="en-US" sz="1800" i="0" dirty="0" smtClean="0">
                <a:solidFill>
                  <a:prstClr val="black"/>
                </a:solidFill>
                <a:latin typeface="Calibri"/>
                <a:ea typeface="ＭＳ Ｐゴシック"/>
              </a:rPr>
              <a:t> Pleasingly Parallel (Local ML)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i="0" dirty="0" err="1" smtClean="0">
                <a:solidFill>
                  <a:prstClr val="black"/>
                </a:solidFill>
                <a:latin typeface="Calibri"/>
                <a:ea typeface="ＭＳ Ｐゴシック"/>
              </a:rPr>
              <a:t>Seq</a:t>
            </a:r>
            <a:r>
              <a:rPr lang="en-US" sz="1800" i="0" dirty="0" smtClean="0">
                <a:solidFill>
                  <a:prstClr val="black"/>
                </a:solidFill>
                <a:latin typeface="Calibri"/>
                <a:ea typeface="ＭＳ Ｐゴシック"/>
              </a:rPr>
              <a:t> Sequential Available</a:t>
            </a:r>
            <a:endParaRPr lang="en-US" sz="1800" i="0" dirty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i="0" dirty="0" smtClean="0">
                <a:solidFill>
                  <a:prstClr val="black"/>
                </a:solidFill>
                <a:latin typeface="Calibri"/>
                <a:ea typeface="ＭＳ Ｐゴシック"/>
              </a:rPr>
              <a:t>GRA </a:t>
            </a:r>
            <a:r>
              <a:rPr lang="en-US" sz="1800" i="0" dirty="0" smtClean="0">
                <a:solidFill>
                  <a:prstClr val="black"/>
                </a:solidFill>
                <a:latin typeface="Calibri"/>
                <a:ea typeface="ＭＳ Ｐゴシック"/>
              </a:rPr>
              <a:t>Good distributed algorithm needed</a:t>
            </a:r>
            <a:endParaRPr lang="en-US" sz="1800" i="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5172670"/>
            <a:ext cx="38862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i="0" dirty="0" err="1" smtClean="0">
                <a:solidFill>
                  <a:prstClr val="black"/>
                </a:solidFill>
                <a:latin typeface="Calibri"/>
                <a:ea typeface="ＭＳ Ｐゴシック"/>
              </a:rPr>
              <a:t>Todo</a:t>
            </a:r>
            <a:r>
              <a:rPr lang="en-US" sz="1800" i="0" dirty="0" smtClean="0">
                <a:solidFill>
                  <a:prstClr val="black"/>
                </a:solidFill>
                <a:latin typeface="Calibri"/>
                <a:ea typeface="ＭＳ Ｐゴシック"/>
              </a:rPr>
              <a:t> No prototype Available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i="0" dirty="0" smtClean="0">
                <a:solidFill>
                  <a:prstClr val="black"/>
                </a:solidFill>
                <a:latin typeface="Calibri"/>
                <a:ea typeface="ＭＳ Ｐゴシック"/>
              </a:rPr>
              <a:t>P-DM</a:t>
            </a:r>
            <a:r>
              <a:rPr lang="en-US" sz="1800" i="0" dirty="0" smtClean="0">
                <a:solidFill>
                  <a:prstClr val="black"/>
                </a:solidFill>
                <a:latin typeface="Calibri"/>
                <a:ea typeface="ＭＳ Ｐゴシック"/>
              </a:rPr>
              <a:t> Distributed memory Available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i="0" dirty="0">
                <a:solidFill>
                  <a:prstClr val="black"/>
                </a:solidFill>
                <a:latin typeface="Calibri"/>
                <a:ea typeface="ＭＳ Ｐゴシック"/>
              </a:rPr>
              <a:t>P-</a:t>
            </a:r>
            <a:r>
              <a:rPr lang="en-US" sz="1800" b="1" i="0" dirty="0" err="1">
                <a:solidFill>
                  <a:prstClr val="black"/>
                </a:solidFill>
                <a:latin typeface="Calibri"/>
                <a:ea typeface="ＭＳ Ｐゴシック"/>
              </a:rPr>
              <a:t>Shm</a:t>
            </a:r>
            <a:r>
              <a:rPr lang="en-US" sz="1800" b="1" i="0" dirty="0">
                <a:solidFill>
                  <a:prstClr val="black"/>
                </a:solidFill>
                <a:latin typeface="Calibri"/>
                <a:ea typeface="ＭＳ Ｐゴシック"/>
              </a:rPr>
              <a:t> </a:t>
            </a:r>
            <a:r>
              <a:rPr lang="en-US" sz="1800" i="0" dirty="0">
                <a:solidFill>
                  <a:prstClr val="black"/>
                </a:solidFill>
                <a:latin typeface="Calibri"/>
                <a:ea typeface="ＭＳ Ｐゴシック"/>
              </a:rPr>
              <a:t>Shared </a:t>
            </a:r>
            <a:r>
              <a:rPr lang="en-US" sz="1800" i="0" dirty="0" smtClean="0">
                <a:solidFill>
                  <a:prstClr val="black"/>
                </a:solidFill>
                <a:latin typeface="Calibri"/>
                <a:ea typeface="ＭＳ Ｐゴシック"/>
              </a:rPr>
              <a:t>memory Available</a:t>
            </a:r>
            <a:endParaRPr lang="en-US" sz="1800" i="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239D1CA-FC21-43CB-A7A0-EA7AE316BFDB}" type="datetime1">
              <a:rPr lang="en-US" smtClean="0"/>
              <a:t>7/18/2015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834"/>
            <a:ext cx="9067800" cy="727166"/>
          </a:xfrm>
        </p:spPr>
        <p:txBody>
          <a:bodyPr/>
          <a:lstStyle/>
          <a:p>
            <a:r>
              <a:rPr lang="en-US" sz="3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Some Core Machine Learning Building Blocks</a:t>
            </a:r>
            <a:endParaRPr lang="en-US" sz="36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CC141A-9CC6-41A7-A7D0-011D836CC6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2951" y="738597"/>
          <a:ext cx="9085218" cy="61599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9386"/>
                <a:gridCol w="2743200"/>
                <a:gridCol w="1720236"/>
                <a:gridCol w="715623"/>
                <a:gridCol w="656773"/>
              </a:tblGrid>
              <a:tr h="328203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</a:rPr>
                        <a:t>Algorithm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52" marR="48352" marT="96705" marB="967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</a:rPr>
                        <a:t>Applications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52" marR="48352" marT="96705" marB="967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</a:rPr>
                        <a:t>Features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52" marR="48352" marT="96705" marB="967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52" marR="48352" marT="96705" marB="967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Calibri" panose="020F0502020204030204" pitchFamily="34" charset="0"/>
                        </a:rPr>
                        <a:t>//ism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52" marR="48352" marT="96705" marB="967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256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DA Vector Clustering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Accurate Clusters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Vectors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P-DM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GML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34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DA Non metric Clustering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</a:rPr>
                        <a:t>Accurate </a:t>
                      </a: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</a:rPr>
                        <a:t>Clusters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</a:rPr>
                        <a:t>, Biology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, Web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Non metric, O(N</a:t>
                      </a:r>
                      <a:r>
                        <a:rPr lang="en-US" sz="1600" baseline="300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P-DM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GML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804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</a:rPr>
                        <a:t>Kmeans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; Basic, Fuzzy and </a:t>
                      </a:r>
                      <a:r>
                        <a:rPr lang="en-US" sz="1800" dirty="0" err="1" smtClean="0">
                          <a:effectLst/>
                          <a:latin typeface="Calibri" panose="020F0502020204030204" pitchFamily="34" charset="0"/>
                        </a:rPr>
                        <a:t>Elkan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Fast Clustering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Vectors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P-DM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GML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</a:rPr>
                        <a:t>Levenberg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-Marquardt Optimization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Non-linear Gauss-Newton, use in MDS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Least Squares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P-DM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GML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626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</a:rPr>
                        <a:t>SMACOF Dimension</a:t>
                      </a: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</a:rPr>
                        <a:t>Reduction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</a:rPr>
                        <a:t>DA- MDS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with general weights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Least Squares, O(N</a:t>
                      </a:r>
                      <a:r>
                        <a:rPr lang="en-US" sz="1600" baseline="300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P-DM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GML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34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Vector Dimension Reduction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DA-GTM and Others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Vectors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P-DM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GML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66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TFIDF Search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Find nearest neighbors in document corpus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Bag of “words” (image features)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P-DM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PP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493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All-pairs similarity search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Find pairs of documents with TFIDF distance below a threshold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9601"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Todo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GML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3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Support Vector Machine SVM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Learn and Classify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Vectors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Seq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GML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34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Random Forest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Learn and Classify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Vectors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P-DM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PP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34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Gibbs sampling (MCMC)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Solve global inference problems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Graph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</a:rPr>
                        <a:t>Todo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GML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153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Latent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</a:rPr>
                        <a:t>Dirichlet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 Allocation LDA with Gibbs sampling or Var. Bayes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Topic models (Latent factors)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Bag of “words”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P-DM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GML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312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Singular Value Decomposition SVD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Dimension Reduction and PCA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Vectors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</a:rPr>
                        <a:t>Seq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GML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643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Hidden Markov Models (HMM)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Global inference on sequence models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Vectors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</a:rPr>
                        <a:t>Seq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PP &amp; GML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D892AE8-ED41-46CD-B22F-1A9FD84AA57C}" type="datetime1">
              <a:rPr lang="en-US" smtClean="0"/>
              <a:t>7/18/2015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5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9000" y="3276600"/>
            <a:ext cx="22560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Timeline</a:t>
            </a:r>
            <a:endParaRPr lang="en-US" sz="40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3EE1F39-0975-419E-993C-E52207725014}" type="datetime1">
              <a:rPr lang="en-US" smtClean="0"/>
              <a:t>7/18/2015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50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859899"/>
              </p:ext>
            </p:extLst>
          </p:nvPr>
        </p:nvGraphicFramePr>
        <p:xfrm>
          <a:off x="3312" y="-3366"/>
          <a:ext cx="9140687" cy="685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0688"/>
                <a:gridCol w="2514600"/>
                <a:gridCol w="2438400"/>
                <a:gridCol w="2666999"/>
              </a:tblGrid>
              <a:tr h="134359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Year 1</a:t>
                      </a:r>
                      <a:endParaRPr lang="en-US" sz="14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Year 2</a:t>
                      </a:r>
                      <a:endParaRPr lang="en-US" sz="14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Years 3-5</a:t>
                      </a:r>
                      <a:endParaRPr lang="en-US" sz="14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717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SPIDAL</a:t>
                      </a:r>
                      <a:endParaRPr lang="en-US" sz="12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Community requirement and technology evaluation </a:t>
                      </a:r>
                      <a:endParaRPr lang="en-US" sz="13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SPIDAL-MIDAS Interface and SPIDAL V1.0</a:t>
                      </a:r>
                      <a:endParaRPr lang="en-US" sz="13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Integrated testing with Algorithms &amp; MIDAS. Extend to V2.0</a:t>
                      </a:r>
                      <a:endParaRPr lang="en-US" sz="13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43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MIDAS</a:t>
                      </a:r>
                      <a:endParaRPr lang="en-US" sz="12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(</a:t>
                      </a:r>
                      <a:r>
                        <a:rPr lang="en-US" sz="1300" dirty="0" err="1">
                          <a:effectLst/>
                        </a:rPr>
                        <a:t>i</a:t>
                      </a:r>
                      <a:r>
                        <a:rPr lang="en-US" sz="1300" dirty="0">
                          <a:effectLst/>
                        </a:rPr>
                        <a:t>) Arch and  design spec</a:t>
                      </a:r>
                    </a:p>
                    <a:p>
                      <a:pPr marL="0" marR="0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(ii) In-memory pilot abstract., integrate with XSEDE</a:t>
                      </a:r>
                      <a:endParaRPr lang="en-US" sz="13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SPIDAL scheduling components and execution </a:t>
                      </a:r>
                      <a:r>
                        <a:rPr lang="en-US" sz="1300" dirty="0" err="1">
                          <a:effectLst/>
                        </a:rPr>
                        <a:t>proceesing</a:t>
                      </a:r>
                      <a:r>
                        <a:rPr lang="en-US" sz="1300" dirty="0">
                          <a:effectLst/>
                        </a:rPr>
                        <a:t>. MIDAS  on Blue Waters. V1.0 release</a:t>
                      </a:r>
                      <a:endParaRPr lang="en-US" sz="13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Scalability testing,  adaptors for new platforms,  Support for tools and developers, Optimization, Phase II of execution-processing models,V2.0</a:t>
                      </a:r>
                      <a:endParaRPr lang="en-US" sz="13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794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Community: </a:t>
                      </a:r>
                    </a:p>
                    <a:p>
                      <a:pPr marL="0" marR="0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HPC </a:t>
                      </a:r>
                      <a:r>
                        <a:rPr lang="en-US" sz="1200" b="1" dirty="0" err="1" smtClean="0">
                          <a:effectLst/>
                        </a:rPr>
                        <a:t>Biomolecular</a:t>
                      </a:r>
                      <a:r>
                        <a:rPr lang="en-US" sz="1200" b="1" baseline="0" dirty="0" smtClean="0">
                          <a:effectLst/>
                        </a:rPr>
                        <a:t> Simulations</a:t>
                      </a:r>
                      <a:endParaRPr lang="en-US" sz="12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Community requirements gathering</a:t>
                      </a:r>
                      <a:endParaRPr lang="en-US" sz="13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CPPTRAJ to integrate with MIDAS for ensemble analysis on Blue Waters</a:t>
                      </a:r>
                      <a:endParaRPr lang="en-US" sz="13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(</a:t>
                      </a:r>
                      <a:r>
                        <a:rPr lang="en-US" sz="1300" dirty="0" err="1">
                          <a:effectLst/>
                        </a:rPr>
                        <a:t>i</a:t>
                      </a:r>
                      <a:r>
                        <a:rPr lang="en-US" sz="1300" dirty="0">
                          <a:effectLst/>
                        </a:rPr>
                        <a:t>) Parallel Trajectory and </a:t>
                      </a:r>
                      <a:r>
                        <a:rPr lang="en-US" sz="1300" dirty="0" err="1">
                          <a:effectLst/>
                        </a:rPr>
                        <a:t>MDAnalysis</a:t>
                      </a:r>
                      <a:r>
                        <a:rPr lang="en-US" sz="1300" dirty="0">
                          <a:effectLst/>
                        </a:rPr>
                        <a:t> with MR  (ii) </a:t>
                      </a:r>
                      <a:r>
                        <a:rPr lang="en-US" sz="1300" dirty="0" err="1" smtClean="0">
                          <a:effectLst/>
                        </a:rPr>
                        <a:t>iBIOMES</a:t>
                      </a:r>
                      <a:r>
                        <a:rPr lang="en-US" sz="1300" dirty="0" smtClean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data mgmt. in MIDAS (iii) End-to-end Integration of  </a:t>
                      </a:r>
                      <a:r>
                        <a:rPr lang="en-US" sz="1300" dirty="0" err="1">
                          <a:effectLst/>
                        </a:rPr>
                        <a:t>CPPTraj</a:t>
                      </a:r>
                      <a:r>
                        <a:rPr lang="en-US" sz="1300" dirty="0">
                          <a:effectLst/>
                        </a:rPr>
                        <a:t>-MIDAS with SPIDAL (iv)  Use SPIDAL </a:t>
                      </a:r>
                      <a:r>
                        <a:rPr lang="en-US" sz="1300" dirty="0" err="1">
                          <a:effectLst/>
                        </a:rPr>
                        <a:t>Kmeans</a:t>
                      </a:r>
                      <a:r>
                        <a:rPr lang="en-US" sz="1300" dirty="0">
                          <a:effectLst/>
                        </a:rPr>
                        <a:t> (v) Tutorials and outreach</a:t>
                      </a:r>
                      <a:endParaRPr lang="en-US" sz="13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076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Community: Network Science and Comp. Social Science </a:t>
                      </a:r>
                      <a:endParaRPr lang="en-US" sz="12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effectLst/>
                        </a:rPr>
                        <a:t>i</a:t>
                      </a:r>
                      <a:r>
                        <a:rPr lang="en-US" sz="1300" dirty="0">
                          <a:effectLst/>
                        </a:rPr>
                        <a:t>) Gather community requirement  ii) study existing network analytic algorithms</a:t>
                      </a:r>
                      <a:endParaRPr lang="en-US" sz="13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effectLst/>
                        </a:rPr>
                        <a:t>i</a:t>
                      </a:r>
                      <a:r>
                        <a:rPr lang="en-US" sz="1300" dirty="0">
                          <a:effectLst/>
                        </a:rPr>
                        <a:t>) </a:t>
                      </a:r>
                      <a:r>
                        <a:rPr lang="en-US" sz="1300" dirty="0" err="1">
                          <a:effectLst/>
                        </a:rPr>
                        <a:t>Giraph</a:t>
                      </a:r>
                      <a:r>
                        <a:rPr lang="en-US" sz="1300" dirty="0">
                          <a:effectLst/>
                        </a:rPr>
                        <a:t>-based clustering and community detection problems</a:t>
                      </a:r>
                    </a:p>
                    <a:p>
                      <a:pPr marL="0" marR="0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ii) </a:t>
                      </a:r>
                      <a:r>
                        <a:rPr lang="en-US" sz="1300" dirty="0" err="1">
                          <a:effectLst/>
                        </a:rPr>
                        <a:t>Integ</a:t>
                      </a:r>
                      <a:r>
                        <a:rPr lang="en-US" sz="1300" dirty="0">
                          <a:effectLst/>
                        </a:rPr>
                        <a:t> of CINET in SPIDAL</a:t>
                      </a:r>
                      <a:endParaRPr lang="en-US" sz="13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effectLst/>
                        </a:rPr>
                        <a:t>i</a:t>
                      </a:r>
                      <a:r>
                        <a:rPr lang="en-US" sz="1300" dirty="0">
                          <a:effectLst/>
                        </a:rPr>
                        <a:t>) Algorithm implementation for subgraph problems</a:t>
                      </a:r>
                    </a:p>
                    <a:p>
                      <a:pPr marL="0" marR="0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ii) Develop new algorithms as necessary</a:t>
                      </a:r>
                      <a:endParaRPr lang="en-US" sz="13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43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Community: </a:t>
                      </a:r>
                      <a:r>
                        <a:rPr lang="en-US" sz="1200" b="1" dirty="0">
                          <a:effectLst/>
                        </a:rPr>
                        <a:t>Computational Epidemiology</a:t>
                      </a:r>
                      <a:endParaRPr lang="en-US" sz="12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Community requirement gathering</a:t>
                      </a:r>
                      <a:endParaRPr lang="en-US" sz="13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Design </a:t>
                      </a:r>
                      <a:endParaRPr lang="en-US" sz="1300" dirty="0" smtClean="0">
                        <a:effectLst/>
                      </a:endParaRPr>
                    </a:p>
                    <a:p>
                      <a:pPr marL="0" marR="0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 smtClean="0">
                          <a:effectLst/>
                        </a:rPr>
                        <a:t>i</a:t>
                      </a:r>
                      <a:r>
                        <a:rPr lang="en-US" sz="1300" dirty="0">
                          <a:effectLst/>
                        </a:rPr>
                        <a:t>) </a:t>
                      </a:r>
                      <a:r>
                        <a:rPr lang="en-US" sz="1300" dirty="0" smtClean="0">
                          <a:effectLst/>
                        </a:rPr>
                        <a:t>Wrapper </a:t>
                      </a:r>
                      <a:r>
                        <a:rPr lang="en-US" sz="1300" dirty="0">
                          <a:effectLst/>
                        </a:rPr>
                        <a:t>for </a:t>
                      </a:r>
                      <a:r>
                        <a:rPr lang="en-US" sz="1300" dirty="0" err="1">
                          <a:effectLst/>
                        </a:rPr>
                        <a:t>EpiSimdemics</a:t>
                      </a:r>
                      <a:r>
                        <a:rPr lang="en-US" sz="1300" dirty="0">
                          <a:effectLst/>
                        </a:rPr>
                        <a:t> and </a:t>
                      </a:r>
                      <a:r>
                        <a:rPr lang="en-US" sz="1300" dirty="0" err="1">
                          <a:effectLst/>
                        </a:rPr>
                        <a:t>EpiFast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endParaRPr lang="en-US" sz="1300" dirty="0" smtClean="0">
                        <a:effectLst/>
                      </a:endParaRPr>
                    </a:p>
                    <a:p>
                      <a:pPr marL="0" marR="0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ii</a:t>
                      </a:r>
                      <a:r>
                        <a:rPr lang="en-US" sz="1300" dirty="0">
                          <a:effectLst/>
                        </a:rPr>
                        <a:t>) </a:t>
                      </a:r>
                      <a:r>
                        <a:rPr lang="en-US" sz="1300" dirty="0" err="1">
                          <a:effectLst/>
                        </a:rPr>
                        <a:t>Giraph</a:t>
                      </a:r>
                      <a:r>
                        <a:rPr lang="en-US" sz="1300" dirty="0">
                          <a:effectLst/>
                        </a:rPr>
                        <a:t> simulation tool</a:t>
                      </a:r>
                      <a:endParaRPr lang="en-US" sz="13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effectLst/>
                        </a:rPr>
                        <a:t>i</a:t>
                      </a:r>
                      <a:r>
                        <a:rPr lang="en-US" sz="1300" dirty="0">
                          <a:effectLst/>
                        </a:rPr>
                        <a:t>) Implement the wrappers</a:t>
                      </a:r>
                    </a:p>
                    <a:p>
                      <a:pPr marL="0" marR="0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ii) Start implementing </a:t>
                      </a:r>
                      <a:r>
                        <a:rPr lang="en-US" sz="1300" dirty="0" err="1">
                          <a:effectLst/>
                        </a:rPr>
                        <a:t>Giraph</a:t>
                      </a:r>
                      <a:r>
                        <a:rPr lang="en-US" sz="1300" dirty="0">
                          <a:effectLst/>
                        </a:rPr>
                        <a:t>-based tool</a:t>
                      </a:r>
                    </a:p>
                    <a:p>
                      <a:pPr marL="0" marR="0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iii) Integrate </a:t>
                      </a:r>
                      <a:r>
                        <a:rPr lang="en-US" sz="1300" dirty="0" err="1">
                          <a:effectLst/>
                        </a:rPr>
                        <a:t>EpiSimdemics</a:t>
                      </a:r>
                      <a:r>
                        <a:rPr lang="en-US" sz="1300" dirty="0">
                          <a:effectLst/>
                        </a:rPr>
                        <a:t> and </a:t>
                      </a:r>
                      <a:r>
                        <a:rPr lang="en-US" sz="1300" dirty="0" err="1">
                          <a:effectLst/>
                        </a:rPr>
                        <a:t>Epifast</a:t>
                      </a:r>
                      <a:r>
                        <a:rPr lang="en-US" sz="1300" dirty="0">
                          <a:effectLst/>
                        </a:rPr>
                        <a:t> with SPIDAL</a:t>
                      </a:r>
                      <a:endParaRPr lang="en-US" sz="13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55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Community:</a:t>
                      </a:r>
                    </a:p>
                    <a:p>
                      <a:pPr marL="0" marR="0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Spatial</a:t>
                      </a:r>
                      <a:endParaRPr lang="en-US" sz="12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0" marR="0" indent="-40005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romanLcParenBoth"/>
                      </a:pPr>
                      <a:r>
                        <a:rPr lang="en-US" sz="1300" dirty="0" smtClean="0">
                          <a:effectLst/>
                        </a:rPr>
                        <a:t>Community </a:t>
                      </a:r>
                      <a:r>
                        <a:rPr lang="en-US" sz="1300" dirty="0" err="1">
                          <a:effectLst/>
                        </a:rPr>
                        <a:t>reqs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endParaRPr lang="en-US" sz="1300" dirty="0" smtClean="0">
                        <a:effectLst/>
                      </a:endParaRPr>
                    </a:p>
                    <a:p>
                      <a:pPr marL="400050" marR="0" indent="-40005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romanLcParenBoth"/>
                      </a:pPr>
                      <a:r>
                        <a:rPr lang="en-US" sz="1300" dirty="0" smtClean="0">
                          <a:effectLst/>
                        </a:rPr>
                        <a:t>Spatial  </a:t>
                      </a:r>
                      <a:r>
                        <a:rPr lang="en-US" sz="1300" dirty="0">
                          <a:effectLst/>
                        </a:rPr>
                        <a:t>queries library and 2D  parallel</a:t>
                      </a:r>
                      <a:endParaRPr lang="en-US" sz="13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0" marR="0" indent="-40005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romanLcParenBoth"/>
                      </a:pPr>
                      <a:r>
                        <a:rPr lang="en-US" sz="1300" dirty="0" smtClean="0">
                          <a:effectLst/>
                        </a:rPr>
                        <a:t>spatial </a:t>
                      </a:r>
                      <a:r>
                        <a:rPr lang="en-US" sz="1300" dirty="0">
                          <a:effectLst/>
                        </a:rPr>
                        <a:t>2D clustering and </a:t>
                      </a:r>
                      <a:endParaRPr lang="en-US" sz="1300" dirty="0" smtClean="0">
                        <a:effectLst/>
                      </a:endParaRPr>
                    </a:p>
                    <a:p>
                      <a:pPr marL="400050" marR="0" indent="-40005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romanLcParenBoth"/>
                      </a:pPr>
                      <a:r>
                        <a:rPr lang="en-US" sz="1300" dirty="0" smtClean="0">
                          <a:effectLst/>
                        </a:rPr>
                        <a:t>Geospatial </a:t>
                      </a:r>
                      <a:r>
                        <a:rPr lang="en-US" sz="1300" dirty="0">
                          <a:effectLst/>
                        </a:rPr>
                        <a:t>&amp;  pathology  apps </a:t>
                      </a:r>
                      <a:endParaRPr lang="en-US" sz="13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(</a:t>
                      </a:r>
                      <a:r>
                        <a:rPr lang="en-US" sz="1300" dirty="0" err="1">
                          <a:effectLst/>
                        </a:rPr>
                        <a:t>i</a:t>
                      </a:r>
                      <a:r>
                        <a:rPr lang="en-US" sz="1300" dirty="0">
                          <a:effectLst/>
                        </a:rPr>
                        <a:t>) Implementation of 3D spatial </a:t>
                      </a:r>
                    </a:p>
                    <a:p>
                      <a:pPr marL="0" marR="0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queries. (ii) Application to 3D pathology </a:t>
                      </a:r>
                      <a:endParaRPr lang="en-US" sz="13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076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Community:</a:t>
                      </a:r>
                    </a:p>
                    <a:p>
                      <a:pPr marL="0" marR="0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Pathology</a:t>
                      </a:r>
                      <a:endParaRPr lang="en-US" sz="12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(i) Implementation of 2D image preproc., segment and  feature extraction and tumor research </a:t>
                      </a:r>
                      <a:endParaRPr lang="en-US" sz="13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0" marR="0" indent="-40005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romanLcParenBoth"/>
                      </a:pPr>
                      <a:r>
                        <a:rPr lang="en-US" sz="1300" dirty="0" smtClean="0">
                          <a:effectLst/>
                        </a:rPr>
                        <a:t>Image  </a:t>
                      </a:r>
                      <a:r>
                        <a:rPr lang="en-US" sz="1300" dirty="0">
                          <a:effectLst/>
                        </a:rPr>
                        <a:t>registration, object matching &amp; feature extraction (3D)  </a:t>
                      </a:r>
                      <a:endParaRPr lang="en-US" sz="1300" dirty="0" smtClean="0">
                        <a:effectLst/>
                      </a:endParaRPr>
                    </a:p>
                    <a:p>
                      <a:pPr marL="400050" marR="0" indent="-40005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romanLcParenBoth"/>
                      </a:pPr>
                      <a:r>
                        <a:rPr lang="en-US" sz="1300" dirty="0" smtClean="0">
                          <a:effectLst/>
                        </a:rPr>
                        <a:t>Integrate </a:t>
                      </a:r>
                      <a:r>
                        <a:rPr lang="en-US" sz="1300" dirty="0">
                          <a:effectLst/>
                        </a:rPr>
                        <a:t>MIDAS </a:t>
                      </a:r>
                      <a:endParaRPr lang="en-US" sz="13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0" marR="0" indent="-40005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romanLcParenBoth"/>
                      </a:pPr>
                      <a:r>
                        <a:rPr lang="en-US" sz="1300" dirty="0" smtClean="0">
                          <a:effectLst/>
                        </a:rPr>
                        <a:t>Continued </a:t>
                      </a:r>
                      <a:r>
                        <a:rPr lang="en-US" sz="1300" dirty="0">
                          <a:effectLst/>
                        </a:rPr>
                        <a:t>implementation of 3D image processing library </a:t>
                      </a:r>
                      <a:endParaRPr lang="en-US" sz="1300" dirty="0" smtClean="0">
                        <a:effectLst/>
                      </a:endParaRPr>
                    </a:p>
                    <a:p>
                      <a:pPr marL="400050" marR="0" indent="-40005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romanLcParenBoth"/>
                      </a:pPr>
                      <a:r>
                        <a:rPr lang="en-US" sz="1300" dirty="0" smtClean="0">
                          <a:effectLst/>
                        </a:rPr>
                        <a:t>Application </a:t>
                      </a:r>
                      <a:r>
                        <a:rPr lang="en-US" sz="1300" dirty="0">
                          <a:effectLst/>
                        </a:rPr>
                        <a:t>to liver and </a:t>
                      </a:r>
                      <a:r>
                        <a:rPr lang="en-US" sz="1300" dirty="0" err="1">
                          <a:effectLst/>
                        </a:rPr>
                        <a:t>neuroblastoma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endParaRPr lang="en-US" sz="13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076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Community:</a:t>
                      </a:r>
                    </a:p>
                    <a:p>
                      <a:pPr marL="0" marR="0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Computer </a:t>
                      </a:r>
                      <a:r>
                        <a:rPr lang="en-US" sz="1200" b="1" dirty="0">
                          <a:effectLst/>
                        </a:rPr>
                        <a:t>vision:</a:t>
                      </a:r>
                      <a:endParaRPr lang="en-US" sz="12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Port image processing, feature extraction, image matching, pleasingly parallel ML algos</a:t>
                      </a:r>
                      <a:endParaRPr lang="en-US" sz="13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0" marR="0" indent="-40005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romanLcParenBoth"/>
                      </a:pPr>
                      <a:r>
                        <a:rPr lang="en-US" sz="1300" dirty="0" smtClean="0">
                          <a:effectLst/>
                        </a:rPr>
                        <a:t>Implement </a:t>
                      </a:r>
                      <a:r>
                        <a:rPr lang="en-US" sz="1300" dirty="0">
                          <a:effectLst/>
                        </a:rPr>
                        <a:t>ML and optimization algorithms; </a:t>
                      </a:r>
                      <a:endParaRPr lang="en-US" sz="1300" dirty="0" smtClean="0">
                        <a:effectLst/>
                      </a:endParaRPr>
                    </a:p>
                    <a:p>
                      <a:pPr marL="400050" marR="0" indent="-40005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romanLcParenBoth"/>
                      </a:pPr>
                      <a:r>
                        <a:rPr lang="en-US" sz="1300" dirty="0" smtClean="0">
                          <a:effectLst/>
                        </a:rPr>
                        <a:t>large-scale </a:t>
                      </a:r>
                      <a:r>
                        <a:rPr lang="en-US" sz="1300" dirty="0">
                          <a:effectLst/>
                        </a:rPr>
                        <a:t>image recognition</a:t>
                      </a:r>
                      <a:endParaRPr lang="en-US" sz="13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0" marR="0" indent="-40005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romanLcParenBoth"/>
                      </a:pPr>
                      <a:r>
                        <a:rPr lang="en-US" sz="1300" dirty="0" smtClean="0">
                          <a:effectLst/>
                        </a:rPr>
                        <a:t>Continue </a:t>
                      </a:r>
                      <a:r>
                        <a:rPr lang="en-US" sz="1300" dirty="0">
                          <a:effectLst/>
                        </a:rPr>
                        <a:t>implementing ML and global optimization; </a:t>
                      </a:r>
                      <a:endParaRPr lang="en-US" sz="1300" dirty="0" smtClean="0">
                        <a:effectLst/>
                      </a:endParaRPr>
                    </a:p>
                    <a:p>
                      <a:pPr marL="400050" marR="0" indent="-40005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romanLcParenBoth"/>
                      </a:pPr>
                      <a:r>
                        <a:rPr lang="en-US" sz="1300" dirty="0" smtClean="0">
                          <a:effectLst/>
                        </a:rPr>
                        <a:t>large-scale </a:t>
                      </a:r>
                      <a:r>
                        <a:rPr lang="en-US" sz="1300" dirty="0">
                          <a:effectLst/>
                        </a:rPr>
                        <a:t>3D recognition in social images</a:t>
                      </a:r>
                      <a:endParaRPr lang="en-US" sz="13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076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Community:</a:t>
                      </a:r>
                    </a:p>
                    <a:p>
                      <a:pPr marL="0" marR="0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Radar </a:t>
                      </a:r>
                      <a:r>
                        <a:rPr lang="en-US" sz="1200" b="1" dirty="0">
                          <a:effectLst/>
                        </a:rPr>
                        <a:t>informatics:</a:t>
                      </a:r>
                      <a:endParaRPr lang="en-US" sz="12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0" marR="0" indent="-40005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romanLcParenBoth"/>
                      </a:pPr>
                      <a:r>
                        <a:rPr lang="en-US" sz="1300" dirty="0" smtClean="0">
                          <a:effectLst/>
                        </a:rPr>
                        <a:t>single-echogram </a:t>
                      </a:r>
                      <a:r>
                        <a:rPr lang="en-US" sz="1300" dirty="0">
                          <a:effectLst/>
                        </a:rPr>
                        <a:t>layer finding, </a:t>
                      </a:r>
                      <a:endParaRPr lang="en-US" sz="1300" dirty="0" smtClean="0">
                        <a:effectLst/>
                      </a:endParaRPr>
                    </a:p>
                    <a:p>
                      <a:pPr marL="400050" marR="0" indent="-40005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romanLcParenBoth"/>
                      </a:pPr>
                      <a:r>
                        <a:rPr lang="en-US" sz="1300" dirty="0" smtClean="0">
                          <a:effectLst/>
                        </a:rPr>
                        <a:t>tile </a:t>
                      </a:r>
                      <a:r>
                        <a:rPr lang="en-US" sz="1300" dirty="0">
                          <a:effectLst/>
                        </a:rPr>
                        <a:t>matching</a:t>
                      </a:r>
                      <a:endParaRPr lang="en-US" sz="13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(i) Develop and implement continent-scale layer finding</a:t>
                      </a:r>
                      <a:endParaRPr lang="en-US" sz="13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Develop and implement </a:t>
                      </a:r>
                      <a:endParaRPr lang="en-US" sz="1300" dirty="0" smtClean="0">
                        <a:effectLst/>
                      </a:endParaRPr>
                    </a:p>
                    <a:p>
                      <a:pPr marL="0" marR="0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(</a:t>
                      </a:r>
                      <a:r>
                        <a:rPr lang="en-US" sz="1300" dirty="0" err="1">
                          <a:effectLst/>
                        </a:rPr>
                        <a:t>i</a:t>
                      </a:r>
                      <a:r>
                        <a:rPr lang="en-US" sz="1300" dirty="0">
                          <a:effectLst/>
                        </a:rPr>
                        <a:t>) change detection and </a:t>
                      </a:r>
                      <a:endParaRPr lang="en-US" sz="1300" dirty="0" smtClean="0">
                        <a:effectLst/>
                      </a:endParaRPr>
                    </a:p>
                    <a:p>
                      <a:pPr marL="0" marR="0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(</a:t>
                      </a:r>
                      <a:r>
                        <a:rPr lang="en-US" sz="1300" dirty="0">
                          <a:effectLst/>
                        </a:rPr>
                        <a:t>ii) flow field estimation in satellite images.</a:t>
                      </a:r>
                      <a:endParaRPr lang="en-US" sz="13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5FFD9CC-710D-436B-93E1-0BE82E6FC1FE}" type="datetime1">
              <a:rPr lang="en-US" smtClean="0"/>
              <a:t>7/18/2015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7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9800" y="3352800"/>
            <a:ext cx="46602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Compute Systems</a:t>
            </a:r>
            <a:endParaRPr lang="en-US" sz="40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D9716A7-20E4-40AE-AE13-8E75F6E7268A}" type="datetime1">
              <a:rPr lang="en-US" smtClean="0"/>
              <a:t>7/18/2015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379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91"/>
            <a:ext cx="9067800" cy="674209"/>
          </a:xfrm>
        </p:spPr>
        <p:txBody>
          <a:bodyPr/>
          <a:lstStyle/>
          <a:p>
            <a:r>
              <a:rPr lang="en-US" sz="2800" b="1" dirty="0" smtClean="0"/>
              <a:t>Rel</a:t>
            </a:r>
            <a:r>
              <a:rPr lang="en-US" sz="2800" dirty="0" smtClean="0"/>
              <a:t>evant </a:t>
            </a:r>
            <a:r>
              <a:rPr lang="en-US" sz="2800" b="1" dirty="0" smtClean="0"/>
              <a:t>DSC and XSEDE Computing Systems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075122"/>
          </a:xfrm>
        </p:spPr>
        <p:txBody>
          <a:bodyPr>
            <a:normAutofit/>
          </a:bodyPr>
          <a:lstStyle/>
          <a:p>
            <a:r>
              <a:rPr lang="en-US" b="1" dirty="0" smtClean="0"/>
              <a:t>DSC </a:t>
            </a:r>
            <a:r>
              <a:rPr lang="en-US" dirty="0" smtClean="0"/>
              <a:t>adding128 node </a:t>
            </a:r>
            <a:r>
              <a:rPr lang="en-US" dirty="0" err="1" smtClean="0"/>
              <a:t>Haswell</a:t>
            </a:r>
            <a:r>
              <a:rPr lang="en-US" dirty="0" smtClean="0"/>
              <a:t> based (2 chips, 24 or 36 cores per node) system (Juliet) (arrived June 19)</a:t>
            </a:r>
          </a:p>
          <a:p>
            <a:pPr lvl="1"/>
            <a:r>
              <a:rPr lang="en-US" sz="1800" dirty="0" smtClean="0"/>
              <a:t>128 GB memory per node</a:t>
            </a:r>
          </a:p>
          <a:p>
            <a:pPr lvl="1"/>
            <a:r>
              <a:rPr lang="en-US" sz="1800" dirty="0" smtClean="0"/>
              <a:t>Substantial conventional disk per node (8TB) plus PCI based 400 GB SSD</a:t>
            </a:r>
          </a:p>
          <a:p>
            <a:pPr lvl="1"/>
            <a:r>
              <a:rPr lang="en-US" sz="1800" dirty="0" err="1" smtClean="0"/>
              <a:t>Infiniband</a:t>
            </a:r>
            <a:r>
              <a:rPr lang="en-US" sz="1800" dirty="0" smtClean="0"/>
              <a:t> with SR-IOV</a:t>
            </a:r>
          </a:p>
          <a:p>
            <a:pPr lvl="1"/>
            <a:r>
              <a:rPr lang="en-US" sz="1800" dirty="0" smtClean="0"/>
              <a:t>Back end </a:t>
            </a:r>
            <a:r>
              <a:rPr lang="en-US" sz="1800" dirty="0" err="1" smtClean="0"/>
              <a:t>Lustre</a:t>
            </a:r>
            <a:r>
              <a:rPr lang="en-US" sz="1800" dirty="0" smtClean="0"/>
              <a:t> or equivalent hosted on Echo</a:t>
            </a:r>
          </a:p>
          <a:p>
            <a:r>
              <a:rPr lang="en-US" b="1" dirty="0" smtClean="0"/>
              <a:t>DSC</a:t>
            </a:r>
            <a:r>
              <a:rPr lang="en-US" dirty="0" smtClean="0"/>
              <a:t> Older or </a:t>
            </a:r>
            <a:r>
              <a:rPr lang="en-US" dirty="0" smtClean="0">
                <a:solidFill>
                  <a:srgbClr val="7D110C"/>
                </a:solidFill>
              </a:rPr>
              <a:t>Very Old (tired) </a:t>
            </a:r>
            <a:r>
              <a:rPr lang="en-US" dirty="0" smtClean="0"/>
              <a:t>machines</a:t>
            </a:r>
          </a:p>
          <a:p>
            <a:pPr lvl="1"/>
            <a:r>
              <a:rPr lang="en-US" sz="1800" dirty="0" smtClean="0"/>
              <a:t>India (128 nodes, 1024 cores), Bravo (16 nodes, 128 cores), Delta(16 nodes, 192 cores), Echo(16  nodes, 192 cores), </a:t>
            </a:r>
            <a:r>
              <a:rPr lang="en-US" sz="1800" dirty="0" smtClean="0">
                <a:solidFill>
                  <a:schemeClr val="accent1"/>
                </a:solidFill>
              </a:rPr>
              <a:t>Tempest (32 nodes, 768 cores)</a:t>
            </a:r>
            <a:r>
              <a:rPr lang="en-US" sz="1800" dirty="0" smtClean="0"/>
              <a:t>; some with large memory, large disk and GPU</a:t>
            </a:r>
          </a:p>
          <a:p>
            <a:pPr lvl="1"/>
            <a:r>
              <a:rPr lang="en-US" dirty="0" smtClean="0"/>
              <a:t>Optimized </a:t>
            </a:r>
            <a:r>
              <a:rPr lang="en-US" dirty="0"/>
              <a:t>for Cloud research and </a:t>
            </a:r>
            <a:r>
              <a:rPr lang="en-US" dirty="0" smtClean="0"/>
              <a:t>Large scale Data </a:t>
            </a:r>
            <a:r>
              <a:rPr lang="en-US" dirty="0"/>
              <a:t>analytics exploring storage models, algorithms</a:t>
            </a:r>
          </a:p>
          <a:p>
            <a:pPr lvl="1"/>
            <a:r>
              <a:rPr lang="en-US" dirty="0" smtClean="0"/>
              <a:t>Bare-metal </a:t>
            </a:r>
            <a:r>
              <a:rPr lang="en-US" dirty="0"/>
              <a:t>v. </a:t>
            </a:r>
            <a:r>
              <a:rPr lang="en-US" dirty="0" err="1"/>
              <a:t>Openstack</a:t>
            </a:r>
            <a:r>
              <a:rPr lang="en-US" dirty="0"/>
              <a:t> virtual </a:t>
            </a:r>
            <a:r>
              <a:rPr lang="en-US" dirty="0" smtClean="0"/>
              <a:t>clusters</a:t>
            </a:r>
          </a:p>
          <a:p>
            <a:pPr lvl="1"/>
            <a:r>
              <a:rPr lang="en-US" dirty="0" smtClean="0"/>
              <a:t>Extensively used in Education</a:t>
            </a:r>
          </a:p>
          <a:p>
            <a:pPr lvl="1"/>
            <a:r>
              <a:rPr lang="en-US" dirty="0" smtClean="0"/>
              <a:t>Bravo set up as an Hadoop Cluster</a:t>
            </a:r>
          </a:p>
          <a:p>
            <a:r>
              <a:rPr lang="en-US" b="1" dirty="0" smtClean="0"/>
              <a:t>XSEDE</a:t>
            </a:r>
            <a:r>
              <a:rPr lang="en-US" dirty="0" smtClean="0"/>
              <a:t> – Wrangler Blue Waters and Comet likely to be especially useful</a:t>
            </a:r>
            <a:endParaRPr lang="en-US" dirty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922CF75-9957-445B-97B9-BABB59E08F5C}" type="datetime1">
              <a:rPr lang="en-US" smtClean="0"/>
              <a:t>7/18/2015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08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3200400"/>
            <a:ext cx="52086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Application Analysis</a:t>
            </a:r>
            <a:endParaRPr lang="en-US" sz="40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335E34B-E66F-4310-8C46-0321DE95C83D}" type="datetime1">
              <a:rPr lang="en-US" smtClean="0"/>
              <a:t>7/18/2015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53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639" t="12913" r="11218" b="1787"/>
          <a:stretch/>
        </p:blipFill>
        <p:spPr>
          <a:xfrm>
            <a:off x="0" y="0"/>
            <a:ext cx="5006186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06186" y="242659"/>
            <a:ext cx="4137814" cy="847499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+mn-lt"/>
              </a:rPr>
              <a:t>Use Case Template</a:t>
            </a:r>
            <a:endParaRPr lang="en-US" sz="4000" b="1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06186" y="1090158"/>
            <a:ext cx="4137814" cy="5615441"/>
          </a:xfrm>
        </p:spPr>
        <p:txBody>
          <a:bodyPr>
            <a:normAutofit/>
          </a:bodyPr>
          <a:lstStyle/>
          <a:p>
            <a:r>
              <a:rPr lang="en-US" dirty="0" smtClean="0"/>
              <a:t>26 fields completed for 51 areas</a:t>
            </a:r>
          </a:p>
          <a:p>
            <a:r>
              <a:rPr lang="en-US" b="1" dirty="0"/>
              <a:t>Government Operation</a:t>
            </a:r>
            <a:r>
              <a:rPr lang="en-US" b="1" dirty="0" smtClean="0"/>
              <a:t>: 4</a:t>
            </a:r>
            <a:endParaRPr lang="en-US" dirty="0"/>
          </a:p>
          <a:p>
            <a:r>
              <a:rPr lang="en-US" b="1" dirty="0"/>
              <a:t>Commercial: </a:t>
            </a:r>
            <a:r>
              <a:rPr lang="en-US" b="1" dirty="0" smtClean="0"/>
              <a:t>8</a:t>
            </a:r>
          </a:p>
          <a:p>
            <a:r>
              <a:rPr lang="en-US" b="1" dirty="0" smtClean="0"/>
              <a:t>Defense: 3</a:t>
            </a:r>
            <a:endParaRPr lang="en-US" dirty="0"/>
          </a:p>
          <a:p>
            <a:r>
              <a:rPr lang="en-US" b="1" dirty="0"/>
              <a:t>Healthcare and Life Sciences: </a:t>
            </a:r>
            <a:r>
              <a:rPr lang="en-US" b="1" dirty="0" smtClean="0"/>
              <a:t>10</a:t>
            </a:r>
          </a:p>
          <a:p>
            <a:r>
              <a:rPr lang="en-US" b="1" dirty="0" smtClean="0"/>
              <a:t>Deep </a:t>
            </a:r>
            <a:r>
              <a:rPr lang="en-US" b="1" dirty="0"/>
              <a:t>Learning and Social Media</a:t>
            </a:r>
            <a:r>
              <a:rPr lang="en-US" b="1" dirty="0" smtClean="0"/>
              <a:t>: 6</a:t>
            </a:r>
            <a:endParaRPr lang="en-US" dirty="0"/>
          </a:p>
          <a:p>
            <a:r>
              <a:rPr lang="en-US" b="1" dirty="0"/>
              <a:t>The Ecosystem for Research: </a:t>
            </a:r>
            <a:r>
              <a:rPr lang="en-US" b="1" dirty="0" smtClean="0"/>
              <a:t>4</a:t>
            </a:r>
          </a:p>
          <a:p>
            <a:r>
              <a:rPr lang="en-US" b="1" dirty="0" smtClean="0"/>
              <a:t>Astronomy </a:t>
            </a:r>
            <a:r>
              <a:rPr lang="en-US" b="1" dirty="0"/>
              <a:t>and Physics: </a:t>
            </a:r>
            <a:r>
              <a:rPr lang="en-US" b="1" dirty="0" smtClean="0"/>
              <a:t>5</a:t>
            </a:r>
          </a:p>
          <a:p>
            <a:r>
              <a:rPr lang="en-US" b="1" dirty="0" smtClean="0"/>
              <a:t>Earth</a:t>
            </a:r>
            <a:r>
              <a:rPr lang="en-US" b="1" dirty="0"/>
              <a:t>, Environmental and Polar Science: </a:t>
            </a:r>
            <a:r>
              <a:rPr lang="en-US" b="1" dirty="0" smtClean="0"/>
              <a:t>10</a:t>
            </a:r>
          </a:p>
          <a:p>
            <a:r>
              <a:rPr lang="en-US" b="1" dirty="0" smtClean="0"/>
              <a:t>Energy: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5791200" y="6220731"/>
            <a:ext cx="2133600" cy="365125"/>
          </a:xfrm>
          <a:prstGeom prst="rect">
            <a:avLst/>
          </a:prstGeom>
        </p:spPr>
        <p:txBody>
          <a:bodyPr/>
          <a:lstStyle/>
          <a:p>
            <a:fld id="{171F14B8-A845-4046-BFB3-2FB6F830D1B8}" type="datetime1">
              <a:rPr lang="en-US" smtClean="0"/>
              <a:t>7/18/2015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94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661"/>
            <a:ext cx="9144000" cy="718039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51 Detailed Use Cases: </a:t>
            </a:r>
            <a:r>
              <a:rPr lang="en-US" sz="2400" b="1" dirty="0" smtClean="0">
                <a:latin typeface="+mn-lt"/>
              </a:rPr>
              <a:t>Contributed July-September 2013</a:t>
            </a:r>
            <a:br>
              <a:rPr lang="en-US" sz="2400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>Covers goals, data features such as 3 V’s, software, hardware</a:t>
            </a:r>
            <a:endParaRPr lang="en-US" sz="2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8233"/>
            <a:ext cx="9144000" cy="5898036"/>
          </a:xfrm>
        </p:spPr>
        <p:txBody>
          <a:bodyPr>
            <a:noAutofit/>
          </a:bodyPr>
          <a:lstStyle/>
          <a:p>
            <a:pPr lvl="0"/>
            <a:r>
              <a:rPr lang="en-US" sz="1600" u="sng" dirty="0">
                <a:solidFill>
                  <a:srgbClr val="0070C0"/>
                </a:solidFill>
                <a:hlinkClick r:id="rId3"/>
              </a:rPr>
              <a:t>http://bigdatawg.nist.gov/usecases.php</a:t>
            </a:r>
            <a:endParaRPr lang="en-US" sz="1600" u="sng" dirty="0">
              <a:solidFill>
                <a:srgbClr val="0070C0"/>
              </a:solidFill>
            </a:endParaRPr>
          </a:p>
          <a:p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bigdatacoursespring2014.appspot.com/course</a:t>
            </a:r>
            <a:r>
              <a:rPr lang="en-US" sz="1600" dirty="0" smtClean="0"/>
              <a:t> (Section 5)</a:t>
            </a:r>
          </a:p>
          <a:p>
            <a:r>
              <a:rPr lang="en-US" sz="1600" b="1" dirty="0" smtClean="0"/>
              <a:t>Government Operation(4): </a:t>
            </a:r>
            <a:r>
              <a:rPr lang="en-US" sz="1600" dirty="0"/>
              <a:t>National Archives and Records </a:t>
            </a:r>
            <a:r>
              <a:rPr lang="en-US" sz="1600" dirty="0" smtClean="0"/>
              <a:t>Administration, Census Bureau</a:t>
            </a:r>
          </a:p>
          <a:p>
            <a:r>
              <a:rPr lang="en-US" sz="1600" b="1" dirty="0" smtClean="0"/>
              <a:t>Commercial(8): </a:t>
            </a:r>
            <a:r>
              <a:rPr lang="en-US" sz="1600" dirty="0" smtClean="0"/>
              <a:t>Finance in Cloud, Cloud Backup, </a:t>
            </a:r>
            <a:r>
              <a:rPr lang="en-US" sz="1600" dirty="0" err="1" smtClean="0"/>
              <a:t>Mendeley</a:t>
            </a:r>
            <a:r>
              <a:rPr lang="en-US" sz="1600" dirty="0" smtClean="0"/>
              <a:t> (Citations), Netflix, Web Search, Digital Materials, Cargo shipping (as in UPS)</a:t>
            </a:r>
          </a:p>
          <a:p>
            <a:r>
              <a:rPr lang="en-US" sz="1600" b="1" dirty="0" smtClean="0"/>
              <a:t>Defense(3): </a:t>
            </a:r>
            <a:r>
              <a:rPr lang="en-US" sz="1600" dirty="0" smtClean="0"/>
              <a:t>Sensors, Image surveillance, Situation Assessment</a:t>
            </a:r>
          </a:p>
          <a:p>
            <a:r>
              <a:rPr lang="en-US" sz="1600" b="1" dirty="0" smtClean="0"/>
              <a:t>Healthcare and Life Sciences(10): </a:t>
            </a:r>
            <a:r>
              <a:rPr lang="en-US" sz="1600" dirty="0" smtClean="0"/>
              <a:t>Medical records, Graph and Probabilistic analysis, Pathology, </a:t>
            </a:r>
            <a:r>
              <a:rPr lang="en-US" sz="1600" dirty="0" err="1" smtClean="0"/>
              <a:t>Bioimaging</a:t>
            </a:r>
            <a:r>
              <a:rPr lang="en-US" sz="1600" dirty="0" smtClean="0"/>
              <a:t>, Genomics, Epidemiology, People Activity models, Biodiversity</a:t>
            </a:r>
          </a:p>
          <a:p>
            <a:r>
              <a:rPr lang="en-US" sz="1600" b="1" dirty="0"/>
              <a:t>Deep Learning and Social </a:t>
            </a:r>
            <a:r>
              <a:rPr lang="en-US" sz="1600" b="1" dirty="0" smtClean="0"/>
              <a:t>Media(6): </a:t>
            </a:r>
            <a:r>
              <a:rPr lang="en-US" sz="1600" dirty="0" smtClean="0"/>
              <a:t>Driving Car, </a:t>
            </a:r>
            <a:r>
              <a:rPr lang="en-US" sz="1600" dirty="0" err="1" smtClean="0"/>
              <a:t>Geolocate</a:t>
            </a:r>
            <a:r>
              <a:rPr lang="en-US" sz="1600" dirty="0" smtClean="0"/>
              <a:t> images/cameras, Twitter, Crowd Sourcing, Network Science, NIST benchmark datasets</a:t>
            </a:r>
          </a:p>
          <a:p>
            <a:r>
              <a:rPr lang="en-US" sz="1600" b="1" dirty="0"/>
              <a:t>The Ecosystem for </a:t>
            </a:r>
            <a:r>
              <a:rPr lang="en-US" sz="1600" b="1" dirty="0" smtClean="0"/>
              <a:t>Research(4): </a:t>
            </a:r>
            <a:r>
              <a:rPr lang="en-US" sz="1600" dirty="0" smtClean="0"/>
              <a:t>Metadata, Collaboration, Language Translation, Light source experiments</a:t>
            </a:r>
          </a:p>
          <a:p>
            <a:r>
              <a:rPr lang="en-US" sz="1600" b="1" dirty="0"/>
              <a:t>Astronomy and </a:t>
            </a:r>
            <a:r>
              <a:rPr lang="en-US" sz="1600" b="1" dirty="0" smtClean="0"/>
              <a:t>Physics(5): </a:t>
            </a:r>
            <a:r>
              <a:rPr lang="en-US" sz="1600" dirty="0" smtClean="0"/>
              <a:t>Sky Surveys including comparison to simulation, Large Hadron Collider at CERN, Belle Accelerator II in Japan</a:t>
            </a:r>
          </a:p>
          <a:p>
            <a:r>
              <a:rPr lang="en-US" sz="1600" b="1" dirty="0" smtClean="0"/>
              <a:t>Earth</a:t>
            </a:r>
            <a:r>
              <a:rPr lang="en-US" sz="1600" b="1" dirty="0"/>
              <a:t>, Environmental and Polar </a:t>
            </a:r>
            <a:r>
              <a:rPr lang="en-US" sz="1600" b="1" dirty="0" smtClean="0"/>
              <a:t>Science(10): </a:t>
            </a:r>
            <a:r>
              <a:rPr lang="en-US" sz="1600" dirty="0" smtClean="0"/>
              <a:t>Radar Scattering in Atmosphere, Earthquake, Ocean, Earth Observation, Ice sheet Radar scattering, Earth radar mapping, Climate simulation datasets, Atmospheric </a:t>
            </a:r>
            <a:r>
              <a:rPr lang="en-US" sz="1600" dirty="0"/>
              <a:t>turbulence identification, Subsurface </a:t>
            </a:r>
            <a:r>
              <a:rPr lang="en-US" sz="1600" dirty="0" smtClean="0"/>
              <a:t>Biogeochemistry (microbes </a:t>
            </a:r>
            <a:r>
              <a:rPr lang="en-US" sz="1600" dirty="0"/>
              <a:t>to watersheds), AmeriFlux and FLUXNET </a:t>
            </a:r>
            <a:r>
              <a:rPr lang="en-US" sz="1600" dirty="0" smtClean="0"/>
              <a:t>gas sensors</a:t>
            </a:r>
          </a:p>
          <a:p>
            <a:r>
              <a:rPr lang="en-US" sz="1600" b="1" dirty="0" smtClean="0"/>
              <a:t>                Energy(1): </a:t>
            </a:r>
            <a:r>
              <a:rPr lang="en-US" sz="1600" dirty="0" smtClean="0"/>
              <a:t>Smart grid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50715" y="7937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26 Features for each use case</a:t>
            </a:r>
          </a:p>
          <a:p>
            <a:r>
              <a:rPr lang="en-US" sz="2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                       Biased to science</a:t>
            </a:r>
            <a:endParaRPr lang="en-US" sz="2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715000" y="6226117"/>
            <a:ext cx="2133600" cy="365125"/>
          </a:xfrm>
          <a:prstGeom prst="rect">
            <a:avLst/>
          </a:prstGeom>
        </p:spPr>
        <p:txBody>
          <a:bodyPr/>
          <a:lstStyle/>
          <a:p>
            <a:fld id="{E630BC21-9BA8-4627-99A9-7C0159F9B4F7}" type="datetime1">
              <a:rPr lang="en-US" smtClean="0"/>
              <a:t>7/18/2015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01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00"/>
            <a:ext cx="9144000" cy="788254"/>
          </a:xfrm>
        </p:spPr>
        <p:txBody>
          <a:bodyPr>
            <a:normAutofit/>
          </a:bodyPr>
          <a:lstStyle/>
          <a:p>
            <a:r>
              <a:rPr lang="en-US" b="1" dirty="0"/>
              <a:t>51 Use Cases: What </a:t>
            </a:r>
            <a:r>
              <a:rPr lang="en-US" b="1" dirty="0" smtClean="0"/>
              <a:t>is Parallelism Over?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2584"/>
            <a:ext cx="9144000" cy="6098891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006BB5"/>
                </a:solidFill>
              </a:rPr>
              <a:t>People</a:t>
            </a:r>
            <a:r>
              <a:rPr lang="en-US" sz="1800" dirty="0">
                <a:solidFill>
                  <a:srgbClr val="006BB5"/>
                </a:solidFill>
              </a:rPr>
              <a:t>: </a:t>
            </a:r>
            <a:r>
              <a:rPr lang="en-US" sz="1800" dirty="0"/>
              <a:t>either the users (but see below) or subjects of </a:t>
            </a:r>
            <a:r>
              <a:rPr lang="en-US" sz="1800" dirty="0" smtClean="0"/>
              <a:t>application and often both</a:t>
            </a:r>
            <a:endParaRPr lang="en-US" sz="1800" dirty="0"/>
          </a:p>
          <a:p>
            <a:r>
              <a:rPr lang="en-US" sz="1800" b="1" dirty="0">
                <a:solidFill>
                  <a:srgbClr val="006BB5"/>
                </a:solidFill>
              </a:rPr>
              <a:t>Decision makers </a:t>
            </a:r>
            <a:r>
              <a:rPr lang="en-US" sz="1800" dirty="0"/>
              <a:t>like researchers or doctors (users of application)</a:t>
            </a:r>
          </a:p>
          <a:p>
            <a:r>
              <a:rPr lang="en-US" sz="1800" b="1" dirty="0" smtClean="0">
                <a:solidFill>
                  <a:srgbClr val="006BB5"/>
                </a:solidFill>
              </a:rPr>
              <a:t>Items</a:t>
            </a:r>
            <a:r>
              <a:rPr lang="en-US" sz="1800" dirty="0" smtClean="0"/>
              <a:t> </a:t>
            </a:r>
            <a:r>
              <a:rPr lang="en-US" sz="1800" dirty="0"/>
              <a:t>such as Images, EMR, Sequences below; observations or contents of online store</a:t>
            </a:r>
          </a:p>
          <a:p>
            <a:pPr lvl="1"/>
            <a:r>
              <a:rPr lang="en-US" sz="1600" b="1" dirty="0">
                <a:solidFill>
                  <a:srgbClr val="006BB5"/>
                </a:solidFill>
              </a:rPr>
              <a:t>Images </a:t>
            </a:r>
            <a:r>
              <a:rPr lang="en-US" sz="1600" dirty="0"/>
              <a:t>or “Electronic Information nuggets”</a:t>
            </a:r>
          </a:p>
          <a:p>
            <a:pPr lvl="1"/>
            <a:r>
              <a:rPr lang="en-US" sz="1600" b="1" dirty="0">
                <a:solidFill>
                  <a:srgbClr val="006BB5"/>
                </a:solidFill>
              </a:rPr>
              <a:t>EMR</a:t>
            </a:r>
            <a:r>
              <a:rPr lang="en-US" sz="1600" dirty="0"/>
              <a:t>: Electronic Medical Records (often similar to people parallelism)</a:t>
            </a:r>
          </a:p>
          <a:p>
            <a:pPr lvl="1"/>
            <a:r>
              <a:rPr lang="en-US" sz="1600" dirty="0"/>
              <a:t>Protein or Gene </a:t>
            </a:r>
            <a:r>
              <a:rPr lang="en-US" sz="1600" b="1" dirty="0">
                <a:solidFill>
                  <a:srgbClr val="006BB5"/>
                </a:solidFill>
              </a:rPr>
              <a:t>Sequences</a:t>
            </a:r>
            <a:r>
              <a:rPr lang="en-US" sz="1600" dirty="0"/>
              <a:t>;</a:t>
            </a:r>
          </a:p>
          <a:p>
            <a:pPr lvl="1"/>
            <a:r>
              <a:rPr lang="en-US" sz="1600" b="1" dirty="0">
                <a:solidFill>
                  <a:srgbClr val="006BB5"/>
                </a:solidFill>
              </a:rPr>
              <a:t>Material</a:t>
            </a:r>
            <a:r>
              <a:rPr lang="en-US" sz="1600" dirty="0"/>
              <a:t> properties, </a:t>
            </a:r>
            <a:r>
              <a:rPr lang="en-US" sz="1600" b="1" dirty="0">
                <a:solidFill>
                  <a:srgbClr val="006BB5"/>
                </a:solidFill>
              </a:rPr>
              <a:t>Manufactured Object </a:t>
            </a:r>
            <a:r>
              <a:rPr lang="en-US" sz="1600" dirty="0" smtClean="0"/>
              <a:t>specifications, </a:t>
            </a:r>
            <a:r>
              <a:rPr lang="en-US" sz="1600" dirty="0"/>
              <a:t>etc</a:t>
            </a:r>
            <a:r>
              <a:rPr lang="en-US" sz="1600" dirty="0" smtClean="0"/>
              <a:t>., </a:t>
            </a:r>
            <a:r>
              <a:rPr lang="en-US" sz="1600" dirty="0"/>
              <a:t>in custom dataset</a:t>
            </a:r>
          </a:p>
          <a:p>
            <a:pPr lvl="1"/>
            <a:r>
              <a:rPr lang="en-US" sz="1600" b="1" dirty="0">
                <a:solidFill>
                  <a:srgbClr val="006BB5"/>
                </a:solidFill>
              </a:rPr>
              <a:t>Modelled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006BB5"/>
                </a:solidFill>
              </a:rPr>
              <a:t>entities</a:t>
            </a:r>
            <a:r>
              <a:rPr lang="en-US" sz="1600" b="1" dirty="0"/>
              <a:t> </a:t>
            </a:r>
            <a:r>
              <a:rPr lang="en-US" sz="1600" dirty="0"/>
              <a:t>like vehicles and people</a:t>
            </a:r>
          </a:p>
          <a:p>
            <a:r>
              <a:rPr lang="en-US" sz="1800" b="1" dirty="0" smtClean="0">
                <a:solidFill>
                  <a:srgbClr val="006BB5"/>
                </a:solidFill>
              </a:rPr>
              <a:t>Sensors</a:t>
            </a:r>
            <a:r>
              <a:rPr lang="en-US" sz="1800" dirty="0" smtClean="0"/>
              <a:t> – Internet of Things</a:t>
            </a:r>
          </a:p>
          <a:p>
            <a:r>
              <a:rPr lang="en-US" sz="1800" b="1" dirty="0" smtClean="0">
                <a:solidFill>
                  <a:srgbClr val="006BB5"/>
                </a:solidFill>
              </a:rPr>
              <a:t>Events</a:t>
            </a:r>
            <a:r>
              <a:rPr lang="en-US" sz="1800" dirty="0" smtClean="0"/>
              <a:t> such as detected anomalies in telescope or credit card data or atmosphere</a:t>
            </a:r>
          </a:p>
          <a:p>
            <a:r>
              <a:rPr lang="en-US" sz="1800" b="1" dirty="0" smtClean="0">
                <a:solidFill>
                  <a:srgbClr val="0070C0"/>
                </a:solidFill>
              </a:rPr>
              <a:t>(Complex) </a:t>
            </a:r>
            <a:r>
              <a:rPr lang="en-US" sz="1800" b="1" dirty="0" smtClean="0">
                <a:solidFill>
                  <a:srgbClr val="006BB5"/>
                </a:solidFill>
              </a:rPr>
              <a:t>Nodes</a:t>
            </a:r>
            <a:r>
              <a:rPr lang="en-US" sz="1800" b="1" dirty="0" smtClean="0"/>
              <a:t> </a:t>
            </a:r>
            <a:r>
              <a:rPr lang="en-US" sz="1800" dirty="0" smtClean="0"/>
              <a:t>in RDF Graph</a:t>
            </a:r>
          </a:p>
          <a:p>
            <a:r>
              <a:rPr lang="en-US" sz="1800" b="1" dirty="0" smtClean="0">
                <a:solidFill>
                  <a:srgbClr val="006BB5"/>
                </a:solidFill>
              </a:rPr>
              <a:t>Simple nodes </a:t>
            </a:r>
            <a:r>
              <a:rPr lang="en-US" sz="1800" dirty="0" smtClean="0"/>
              <a:t>as in a learning network</a:t>
            </a:r>
          </a:p>
          <a:p>
            <a:r>
              <a:rPr lang="en-US" sz="1800" b="1" dirty="0" smtClean="0">
                <a:solidFill>
                  <a:srgbClr val="006BB5"/>
                </a:solidFill>
              </a:rPr>
              <a:t>Tweets</a:t>
            </a:r>
            <a:r>
              <a:rPr lang="en-US" sz="1800" dirty="0" smtClean="0"/>
              <a:t>, </a:t>
            </a:r>
            <a:r>
              <a:rPr lang="en-US" sz="1800" b="1" dirty="0" smtClean="0">
                <a:solidFill>
                  <a:srgbClr val="006BB5"/>
                </a:solidFill>
              </a:rPr>
              <a:t>Blogs</a:t>
            </a:r>
            <a:r>
              <a:rPr lang="en-US" sz="1800" dirty="0" smtClean="0"/>
              <a:t>, </a:t>
            </a:r>
            <a:r>
              <a:rPr lang="en-US" sz="1800" b="1" dirty="0" smtClean="0">
                <a:solidFill>
                  <a:srgbClr val="006BB5"/>
                </a:solidFill>
              </a:rPr>
              <a:t>Documents</a:t>
            </a:r>
            <a:r>
              <a:rPr lang="en-US" sz="1800" dirty="0" smtClean="0"/>
              <a:t>, </a:t>
            </a:r>
            <a:r>
              <a:rPr lang="en-US" sz="1800" b="1" dirty="0" smtClean="0">
                <a:solidFill>
                  <a:srgbClr val="006BB5"/>
                </a:solidFill>
              </a:rPr>
              <a:t>Web Pages, </a:t>
            </a:r>
            <a:r>
              <a:rPr lang="en-US" sz="1800" dirty="0" smtClean="0"/>
              <a:t>etc.</a:t>
            </a:r>
          </a:p>
          <a:p>
            <a:pPr lvl="1"/>
            <a:r>
              <a:rPr lang="en-US" sz="1800" dirty="0" smtClean="0"/>
              <a:t>And characters/words in them</a:t>
            </a:r>
          </a:p>
          <a:p>
            <a:r>
              <a:rPr lang="en-US" sz="1800" b="1" dirty="0" smtClean="0">
                <a:solidFill>
                  <a:srgbClr val="006BB5"/>
                </a:solidFill>
              </a:rPr>
              <a:t>Files</a:t>
            </a:r>
            <a:r>
              <a:rPr lang="en-US" sz="1800" dirty="0" smtClean="0"/>
              <a:t> or data to be backed up, moved or assigned metadata</a:t>
            </a:r>
          </a:p>
          <a:p>
            <a:r>
              <a:rPr lang="en-US" sz="1800" b="1" dirty="0">
                <a:solidFill>
                  <a:srgbClr val="006BB5"/>
                </a:solidFill>
              </a:rPr>
              <a:t>Particles</a:t>
            </a:r>
            <a:r>
              <a:rPr lang="en-US" sz="1800" b="1" dirty="0"/>
              <a:t>/</a:t>
            </a:r>
            <a:r>
              <a:rPr lang="en-US" sz="1800" b="1" dirty="0">
                <a:solidFill>
                  <a:srgbClr val="006BB5"/>
                </a:solidFill>
              </a:rPr>
              <a:t>cells</a:t>
            </a:r>
            <a:r>
              <a:rPr lang="en-US" sz="1800" b="1" dirty="0"/>
              <a:t>/</a:t>
            </a:r>
            <a:r>
              <a:rPr lang="en-US" sz="1800" b="1" dirty="0">
                <a:solidFill>
                  <a:srgbClr val="006BB5"/>
                </a:solidFill>
              </a:rPr>
              <a:t>mesh</a:t>
            </a:r>
            <a:r>
              <a:rPr lang="en-US" sz="1800" b="1" dirty="0"/>
              <a:t> </a:t>
            </a:r>
            <a:r>
              <a:rPr lang="en-US" sz="1800" b="1" dirty="0">
                <a:solidFill>
                  <a:srgbClr val="006BB5"/>
                </a:solidFill>
              </a:rPr>
              <a:t>points</a:t>
            </a:r>
            <a:r>
              <a:rPr lang="en-US" sz="1800" b="1" dirty="0"/>
              <a:t> </a:t>
            </a:r>
            <a:r>
              <a:rPr lang="en-US" sz="1800" dirty="0"/>
              <a:t>as in parallel </a:t>
            </a:r>
            <a:r>
              <a:rPr lang="en-US" sz="1800" dirty="0" smtClean="0"/>
              <a:t>simulations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5861957" y="6176420"/>
            <a:ext cx="2133600" cy="365125"/>
          </a:xfrm>
          <a:prstGeom prst="rect">
            <a:avLst/>
          </a:prstGeom>
        </p:spPr>
        <p:txBody>
          <a:bodyPr/>
          <a:lstStyle/>
          <a:p>
            <a:fld id="{369AB4CB-920C-4711-823E-6EBD564827C5}" type="datetime1">
              <a:rPr lang="en-US" smtClean="0"/>
              <a:t>7/18/2015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24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41"/>
            <a:ext cx="8382000" cy="607559"/>
          </a:xfrm>
        </p:spPr>
        <p:txBody>
          <a:bodyPr>
            <a:noAutofit/>
          </a:bodyPr>
          <a:lstStyle/>
          <a:p>
            <a:r>
              <a:rPr lang="en-US" b="1" dirty="0" smtClean="0"/>
              <a:t>Features of 51 Use Cases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4038600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rgbClr val="CC00FF"/>
                </a:solidFill>
              </a:rPr>
              <a:t>PP (26)</a:t>
            </a:r>
            <a:r>
              <a:rPr lang="en-US" sz="2200" dirty="0" smtClean="0">
                <a:solidFill>
                  <a:srgbClr val="CC00FF"/>
                </a:solidFill>
              </a:rPr>
              <a:t> </a:t>
            </a:r>
            <a:r>
              <a:rPr lang="en-US" sz="2200" b="1" dirty="0" smtClean="0"/>
              <a:t>“All” </a:t>
            </a:r>
            <a:r>
              <a:rPr lang="en-US" sz="2200" dirty="0" smtClean="0"/>
              <a:t>Pleasingly </a:t>
            </a:r>
            <a:r>
              <a:rPr lang="en-US" sz="2200" dirty="0"/>
              <a:t>Parallel or Map Only</a:t>
            </a:r>
          </a:p>
          <a:p>
            <a:r>
              <a:rPr lang="en-US" sz="2200" b="1" dirty="0" smtClean="0">
                <a:solidFill>
                  <a:srgbClr val="CC00FF"/>
                </a:solidFill>
              </a:rPr>
              <a:t>MR (18) </a:t>
            </a:r>
            <a:r>
              <a:rPr lang="en-US" sz="2200" dirty="0" smtClean="0"/>
              <a:t>Classic </a:t>
            </a:r>
            <a:r>
              <a:rPr lang="en-US" sz="2200" dirty="0"/>
              <a:t>MapReduce MR (add </a:t>
            </a:r>
            <a:r>
              <a:rPr lang="en-US" sz="2200" dirty="0" err="1"/>
              <a:t>MRStat</a:t>
            </a:r>
            <a:r>
              <a:rPr lang="en-US" sz="2200" dirty="0"/>
              <a:t> below for full count)</a:t>
            </a:r>
          </a:p>
          <a:p>
            <a:r>
              <a:rPr lang="en-US" sz="2200" b="1" dirty="0" err="1" smtClean="0">
                <a:solidFill>
                  <a:srgbClr val="CC00FF"/>
                </a:solidFill>
              </a:rPr>
              <a:t>MRStat</a:t>
            </a:r>
            <a:r>
              <a:rPr lang="en-US" sz="2200" b="1" dirty="0" smtClean="0">
                <a:solidFill>
                  <a:srgbClr val="CC00FF"/>
                </a:solidFill>
              </a:rPr>
              <a:t> (7</a:t>
            </a:r>
            <a:r>
              <a:rPr lang="en-US" sz="2200" dirty="0" smtClean="0"/>
              <a:t>) Simple </a:t>
            </a:r>
            <a:r>
              <a:rPr lang="en-US" sz="2200" dirty="0"/>
              <a:t>version of MR where key computations are simple reduction as found in statistical averages such as histograms and averages</a:t>
            </a:r>
          </a:p>
          <a:p>
            <a:r>
              <a:rPr lang="en-US" sz="2200" b="1" dirty="0" err="1" smtClean="0">
                <a:solidFill>
                  <a:srgbClr val="CC00FF"/>
                </a:solidFill>
              </a:rPr>
              <a:t>MRIter</a:t>
            </a:r>
            <a:r>
              <a:rPr lang="en-US" sz="2200" b="1" dirty="0" smtClean="0">
                <a:solidFill>
                  <a:srgbClr val="CC00FF"/>
                </a:solidFill>
              </a:rPr>
              <a:t> (23</a:t>
            </a:r>
            <a:r>
              <a:rPr lang="en-US" sz="2200" dirty="0" smtClean="0">
                <a:solidFill>
                  <a:srgbClr val="CC00FF"/>
                </a:solidFill>
              </a:rPr>
              <a:t>)</a:t>
            </a:r>
            <a:r>
              <a:rPr lang="en-US" sz="2200" dirty="0" smtClean="0"/>
              <a:t> Iterative </a:t>
            </a:r>
            <a:r>
              <a:rPr lang="en-US" sz="2200" dirty="0"/>
              <a:t>MapReduce or </a:t>
            </a:r>
            <a:r>
              <a:rPr lang="en-US" sz="2200" dirty="0" smtClean="0"/>
              <a:t>MPI (Spark, Twister)</a:t>
            </a:r>
            <a:endParaRPr lang="en-US" sz="2200" dirty="0"/>
          </a:p>
          <a:p>
            <a:r>
              <a:rPr lang="en-US" sz="2200" b="1" dirty="0" smtClean="0">
                <a:solidFill>
                  <a:srgbClr val="CC00FF"/>
                </a:solidFill>
              </a:rPr>
              <a:t>Graph (9)</a:t>
            </a:r>
            <a:r>
              <a:rPr lang="en-US" sz="2200" dirty="0" smtClean="0"/>
              <a:t> Complex </a:t>
            </a:r>
            <a:r>
              <a:rPr lang="en-US" sz="2200" dirty="0"/>
              <a:t>graph data structure needed in analysis </a:t>
            </a:r>
          </a:p>
          <a:p>
            <a:r>
              <a:rPr lang="en-US" sz="2200" b="1" dirty="0" smtClean="0">
                <a:solidFill>
                  <a:srgbClr val="CC00FF"/>
                </a:solidFill>
              </a:rPr>
              <a:t>Fusion (11)</a:t>
            </a:r>
            <a:r>
              <a:rPr lang="en-US" sz="2200" dirty="0" smtClean="0"/>
              <a:t> Integrate </a:t>
            </a:r>
            <a:r>
              <a:rPr lang="en-US" sz="2200" dirty="0"/>
              <a:t>diverse data to aid discovery/decision making; could involve sophisticated algorithms or could just be a portal</a:t>
            </a:r>
          </a:p>
          <a:p>
            <a:r>
              <a:rPr lang="en-US" sz="2200" b="1" dirty="0" smtClean="0">
                <a:solidFill>
                  <a:srgbClr val="CC00FF"/>
                </a:solidFill>
              </a:rPr>
              <a:t>Streaming (41) </a:t>
            </a:r>
            <a:r>
              <a:rPr lang="en-US" sz="2200" dirty="0" smtClean="0"/>
              <a:t>Some </a:t>
            </a:r>
            <a:r>
              <a:rPr lang="en-US" sz="2200" dirty="0"/>
              <a:t>data comes in incrementally and is processed this way</a:t>
            </a:r>
          </a:p>
          <a:p>
            <a:r>
              <a:rPr lang="en-US" sz="2200" b="1" dirty="0">
                <a:solidFill>
                  <a:srgbClr val="CC00FF"/>
                </a:solidFill>
              </a:rPr>
              <a:t>Classify	</a:t>
            </a:r>
            <a:r>
              <a:rPr lang="en-US" sz="2200" b="1" dirty="0" smtClean="0">
                <a:solidFill>
                  <a:srgbClr val="CC00FF"/>
                </a:solidFill>
              </a:rPr>
              <a:t>(30) </a:t>
            </a:r>
            <a:r>
              <a:rPr lang="en-US" sz="2200" dirty="0" smtClean="0"/>
              <a:t>Classification</a:t>
            </a:r>
            <a:r>
              <a:rPr lang="en-US" sz="2200" dirty="0"/>
              <a:t>: divide data into </a:t>
            </a:r>
            <a:r>
              <a:rPr lang="en-US" sz="2200" dirty="0" smtClean="0"/>
              <a:t>categories</a:t>
            </a:r>
          </a:p>
          <a:p>
            <a:r>
              <a:rPr lang="en-US" sz="2200" b="1" dirty="0" smtClean="0">
                <a:solidFill>
                  <a:srgbClr val="CC00FF"/>
                </a:solidFill>
              </a:rPr>
              <a:t>S/Q (12) </a:t>
            </a:r>
            <a:r>
              <a:rPr lang="en-US" sz="2200" dirty="0" smtClean="0"/>
              <a:t>Index</a:t>
            </a:r>
            <a:r>
              <a:rPr lang="en-US" sz="2200" dirty="0"/>
              <a:t>, Search and Query</a:t>
            </a:r>
          </a:p>
          <a:p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7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fld id="{63BCD876-FA0D-4E56-9CEB-32C4FF7EEEBD}" type="datetime1">
              <a:rPr lang="en-US" smtClean="0"/>
              <a:t>7/18/2015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80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86"/>
            <a:ext cx="8382000" cy="606014"/>
          </a:xfrm>
        </p:spPr>
        <p:txBody>
          <a:bodyPr/>
          <a:lstStyle/>
          <a:p>
            <a:r>
              <a:rPr lang="en-US" b="1" dirty="0"/>
              <a:t>Features of 51 Use Cases </a:t>
            </a:r>
            <a:r>
              <a:rPr lang="en-US" b="1" dirty="0" smtClean="0"/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8" y="609600"/>
            <a:ext cx="9142412" cy="40386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CC00FF"/>
                </a:solidFill>
              </a:rPr>
              <a:t>CF (4) </a:t>
            </a:r>
            <a:r>
              <a:rPr lang="en-US" dirty="0" smtClean="0"/>
              <a:t>Collaborative </a:t>
            </a:r>
            <a:r>
              <a:rPr lang="en-US" dirty="0"/>
              <a:t>Filtering for recommender engines</a:t>
            </a:r>
          </a:p>
          <a:p>
            <a:r>
              <a:rPr lang="en-US" b="1" dirty="0" smtClean="0">
                <a:solidFill>
                  <a:srgbClr val="CC00FF"/>
                </a:solidFill>
              </a:rPr>
              <a:t>LML (36) </a:t>
            </a:r>
            <a:r>
              <a:rPr lang="en-US" dirty="0" smtClean="0"/>
              <a:t>Local </a:t>
            </a:r>
            <a:r>
              <a:rPr lang="en-US" dirty="0"/>
              <a:t>Machine Learning (Independent for each parallel entity</a:t>
            </a:r>
            <a:r>
              <a:rPr lang="en-US" dirty="0" smtClean="0"/>
              <a:t>) – application could have GML as well</a:t>
            </a:r>
            <a:endParaRPr lang="en-US" dirty="0"/>
          </a:p>
          <a:p>
            <a:r>
              <a:rPr lang="en-US" b="1" dirty="0" smtClean="0">
                <a:solidFill>
                  <a:srgbClr val="CC00FF"/>
                </a:solidFill>
              </a:rPr>
              <a:t>GML (23) </a:t>
            </a:r>
            <a:r>
              <a:rPr lang="en-US" dirty="0" smtClean="0"/>
              <a:t>Global </a:t>
            </a:r>
            <a:r>
              <a:rPr lang="en-US" dirty="0"/>
              <a:t>Machine Learning: Deep Learning, Clustering, LDA, PLSI, MDS, </a:t>
            </a:r>
          </a:p>
          <a:p>
            <a:pPr lvl="1"/>
            <a:r>
              <a:rPr lang="en-US" sz="1800" dirty="0"/>
              <a:t>Large Scale Optimizations as in </a:t>
            </a:r>
            <a:r>
              <a:rPr lang="en-US" sz="1800" dirty="0" err="1"/>
              <a:t>Variational</a:t>
            </a:r>
            <a:r>
              <a:rPr lang="en-US" sz="1800" dirty="0"/>
              <a:t> Bayes, MCMC, Lifted Belief Propagation, Stochastic Gradient Descent, L-BFGS, </a:t>
            </a:r>
            <a:r>
              <a:rPr lang="en-US" sz="1800" dirty="0" err="1"/>
              <a:t>Levenberg</a:t>
            </a:r>
            <a:r>
              <a:rPr lang="en-US" sz="1800" dirty="0"/>
              <a:t>-Marquardt . Can call EGO or Exascale Global Optimization with scalable parallel algorithm</a:t>
            </a:r>
          </a:p>
          <a:p>
            <a:r>
              <a:rPr lang="en-US" b="1" dirty="0" smtClean="0">
                <a:solidFill>
                  <a:srgbClr val="CC00FF"/>
                </a:solidFill>
              </a:rPr>
              <a:t>Workflow (51) </a:t>
            </a:r>
            <a:r>
              <a:rPr lang="en-US" dirty="0" smtClean="0"/>
              <a:t>Universal </a:t>
            </a:r>
          </a:p>
          <a:p>
            <a:r>
              <a:rPr lang="en-US" b="1" dirty="0" smtClean="0">
                <a:solidFill>
                  <a:srgbClr val="CC00FF"/>
                </a:solidFill>
              </a:rPr>
              <a:t>GIS (16) </a:t>
            </a:r>
            <a:r>
              <a:rPr lang="en-US" dirty="0" smtClean="0"/>
              <a:t>Geotagged </a:t>
            </a:r>
            <a:r>
              <a:rPr lang="en-US" dirty="0"/>
              <a:t>data and often displayed in ESRI, Microsoft Virtual Earth, Google Earth, </a:t>
            </a:r>
            <a:r>
              <a:rPr lang="en-US" dirty="0" err="1"/>
              <a:t>GeoServer</a:t>
            </a:r>
            <a:r>
              <a:rPr lang="en-US" dirty="0"/>
              <a:t> etc.</a:t>
            </a:r>
          </a:p>
          <a:p>
            <a:r>
              <a:rPr lang="en-US" b="1" dirty="0">
                <a:solidFill>
                  <a:srgbClr val="CC00FF"/>
                </a:solidFill>
              </a:rPr>
              <a:t>HPC	</a:t>
            </a:r>
            <a:r>
              <a:rPr lang="en-US" b="1" dirty="0" smtClean="0">
                <a:solidFill>
                  <a:srgbClr val="CC00FF"/>
                </a:solidFill>
              </a:rPr>
              <a:t>(5) </a:t>
            </a:r>
            <a:r>
              <a:rPr lang="en-US" dirty="0" smtClean="0"/>
              <a:t>Classic </a:t>
            </a:r>
            <a:r>
              <a:rPr lang="en-US" dirty="0"/>
              <a:t>large-scale simulation of cosmos, materials, etc. generating (visualization) data</a:t>
            </a:r>
          </a:p>
          <a:p>
            <a:r>
              <a:rPr lang="en-US" b="1" dirty="0" smtClean="0">
                <a:solidFill>
                  <a:srgbClr val="CC00FF"/>
                </a:solidFill>
              </a:rPr>
              <a:t>Agent (2) </a:t>
            </a:r>
            <a:r>
              <a:rPr lang="en-US" dirty="0" smtClean="0"/>
              <a:t>Simulations </a:t>
            </a:r>
            <a:r>
              <a:rPr lang="en-US" dirty="0"/>
              <a:t>of models of data-defined macroscopic entities represented as agents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8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fld id="{D4E3EFB5-E6FA-4514-AB02-076C5426CB1A}" type="datetime1">
              <a:rPr lang="en-US" smtClean="0"/>
              <a:t>7/18/2015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0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 Box 265"/>
          <p:cNvSpPr txBox="1"/>
          <p:nvPr/>
        </p:nvSpPr>
        <p:spPr>
          <a:xfrm>
            <a:off x="3217241" y="5804762"/>
            <a:ext cx="1649102" cy="56811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r>
              <a:rPr lang="en-US" sz="1800" b="1" i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Problem </a:t>
            </a:r>
            <a:endParaRPr lang="en-US" sz="1800" i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/>
            <a:r>
              <a:rPr lang="en-US" sz="1800" b="1" i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Architecture </a:t>
            </a:r>
            <a:endParaRPr lang="en-US" sz="1800" b="1" i="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/>
            <a:r>
              <a:rPr lang="en-US" sz="1800" b="1" i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endParaRPr lang="en-US" sz="1800" i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 rot="5400000">
            <a:off x="1044483" y="-1254344"/>
            <a:ext cx="7020356" cy="9244669"/>
          </a:xfrm>
          <a:prstGeom prst="rect">
            <a:avLst/>
          </a:prstGeom>
        </p:spPr>
      </p:sp>
      <p:cxnSp>
        <p:nvCxnSpPr>
          <p:cNvPr id="4" name="Straight Connector 3"/>
          <p:cNvCxnSpPr/>
          <p:nvPr/>
        </p:nvCxnSpPr>
        <p:spPr>
          <a:xfrm>
            <a:off x="4922234" y="3899735"/>
            <a:ext cx="0" cy="2902354"/>
          </a:xfrm>
          <a:prstGeom prst="line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4929971" y="3908140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4928623" y="4110046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928623" y="4326390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930229" y="4542278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930783" y="5009390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930783" y="5274129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930783" y="5499030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4930783" y="5742139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929970" y="5952996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4921115" y="6203308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4929970" y="6445058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45"/>
          <p:cNvSpPr txBox="1"/>
          <p:nvPr/>
        </p:nvSpPr>
        <p:spPr>
          <a:xfrm rot="5400000">
            <a:off x="2657206" y="3013749"/>
            <a:ext cx="179599" cy="203986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>
              <a:spcAft>
                <a:spcPts val="400"/>
              </a:spcAft>
            </a:pPr>
            <a:r>
              <a:rPr lang="en-US" sz="1600" i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Pleasingly Parallel</a:t>
            </a:r>
            <a:endParaRPr lang="en-US" sz="1600" i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63"/>
          <p:cNvSpPr txBox="1"/>
          <p:nvPr/>
        </p:nvSpPr>
        <p:spPr>
          <a:xfrm rot="5400000">
            <a:off x="2828969" y="3307680"/>
            <a:ext cx="184242" cy="18465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>
              <a:spcAft>
                <a:spcPts val="400"/>
              </a:spcAft>
            </a:pPr>
            <a:r>
              <a:rPr lang="en-US" sz="1600" i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Classic </a:t>
            </a:r>
            <a:r>
              <a:rPr lang="en-US" sz="1600" i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MapReduce</a:t>
            </a:r>
            <a:endParaRPr lang="en-US" sz="1600" i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63"/>
          <p:cNvSpPr txBox="1"/>
          <p:nvPr/>
        </p:nvSpPr>
        <p:spPr>
          <a:xfrm rot="5400000">
            <a:off x="2344101" y="3485151"/>
            <a:ext cx="285868" cy="204091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>
              <a:spcAft>
                <a:spcPts val="400"/>
              </a:spcAft>
            </a:pPr>
            <a:r>
              <a:rPr lang="en-US" sz="1600" i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Map-Collective</a:t>
            </a:r>
            <a:endParaRPr lang="en-US" sz="1600" i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49"/>
          <p:cNvSpPr txBox="1"/>
          <p:nvPr/>
        </p:nvSpPr>
        <p:spPr>
          <a:xfrm rot="5400000">
            <a:off x="2543500" y="3563945"/>
            <a:ext cx="259658" cy="226269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>
              <a:spcAft>
                <a:spcPts val="400"/>
              </a:spcAft>
            </a:pPr>
            <a:r>
              <a:rPr lang="en-US" sz="1600" i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Map Point-to-Point</a:t>
            </a:r>
            <a:endParaRPr lang="en-US" sz="1600" i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63"/>
          <p:cNvSpPr txBox="1"/>
          <p:nvPr/>
        </p:nvSpPr>
        <p:spPr>
          <a:xfrm rot="5400000">
            <a:off x="2562027" y="4191411"/>
            <a:ext cx="144397" cy="179763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>
              <a:spcAft>
                <a:spcPts val="400"/>
              </a:spcAft>
            </a:pPr>
            <a:r>
              <a:rPr lang="en-US" sz="1600" i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Shared Memory</a:t>
            </a:r>
            <a:endParaRPr lang="en-US" sz="1600" i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63"/>
          <p:cNvSpPr txBox="1"/>
          <p:nvPr/>
        </p:nvSpPr>
        <p:spPr>
          <a:xfrm rot="5400000">
            <a:off x="3089683" y="3780052"/>
            <a:ext cx="137032" cy="301523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>
              <a:spcAft>
                <a:spcPts val="400"/>
              </a:spcAft>
            </a:pPr>
            <a:r>
              <a:rPr lang="en-US" sz="1600" i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Single Program Multiple Data</a:t>
            </a:r>
            <a:endParaRPr lang="en-US" sz="1600" i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59"/>
          <p:cNvSpPr txBox="1"/>
          <p:nvPr/>
        </p:nvSpPr>
        <p:spPr>
          <a:xfrm rot="5400000">
            <a:off x="2854977" y="4168256"/>
            <a:ext cx="221569" cy="28441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>
              <a:spcAft>
                <a:spcPts val="400"/>
              </a:spcAft>
            </a:pPr>
            <a:r>
              <a:rPr lang="en-US" sz="1600" i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Bulk Synchronous Parallel</a:t>
            </a:r>
            <a:endParaRPr lang="en-US" sz="1600" i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63"/>
          <p:cNvSpPr txBox="1"/>
          <p:nvPr/>
        </p:nvSpPr>
        <p:spPr>
          <a:xfrm rot="5400000">
            <a:off x="2296575" y="5454384"/>
            <a:ext cx="201938" cy="72612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>
              <a:spcAft>
                <a:spcPts val="400"/>
              </a:spcAft>
            </a:pPr>
            <a:r>
              <a:rPr lang="en-US" sz="1600" i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Fusion</a:t>
            </a:r>
            <a:endParaRPr lang="en-US" sz="1600" i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62"/>
          <p:cNvSpPr txBox="1"/>
          <p:nvPr/>
        </p:nvSpPr>
        <p:spPr>
          <a:xfrm rot="5400000">
            <a:off x="2330161" y="5498838"/>
            <a:ext cx="189035" cy="104558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>
              <a:spcAft>
                <a:spcPts val="400"/>
              </a:spcAft>
            </a:pPr>
            <a:r>
              <a:rPr lang="en-US" sz="1600" i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Dataflow</a:t>
            </a:r>
          </a:p>
        </p:txBody>
      </p:sp>
      <p:sp>
        <p:nvSpPr>
          <p:cNvPr id="27" name="Text Box 63"/>
          <p:cNvSpPr txBox="1"/>
          <p:nvPr/>
        </p:nvSpPr>
        <p:spPr>
          <a:xfrm rot="5400000">
            <a:off x="2339923" y="5935803"/>
            <a:ext cx="209061" cy="63809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>
              <a:spcAft>
                <a:spcPts val="400"/>
              </a:spcAft>
            </a:pPr>
            <a:r>
              <a:rPr lang="en-US" sz="1600" i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Agents</a:t>
            </a:r>
          </a:p>
        </p:txBody>
      </p:sp>
      <p:sp>
        <p:nvSpPr>
          <p:cNvPr id="28" name="Text Box 63"/>
          <p:cNvSpPr txBox="1"/>
          <p:nvPr/>
        </p:nvSpPr>
        <p:spPr>
          <a:xfrm rot="5400000">
            <a:off x="2330553" y="5947088"/>
            <a:ext cx="225107" cy="110758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>
              <a:spcAft>
                <a:spcPts val="400"/>
              </a:spcAft>
            </a:pPr>
            <a:r>
              <a:rPr lang="en-US" sz="1600" i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Workflow</a:t>
            </a:r>
            <a:endParaRPr lang="en-US" sz="1600" i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3593707" y="1385318"/>
            <a:ext cx="2655279" cy="0"/>
          </a:xfrm>
          <a:prstGeom prst="line">
            <a:avLst/>
          </a:prstGeom>
          <a:ln w="952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4927960" y="223747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4928842" y="439295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929725" y="662113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4929727" y="902087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4929725" y="1142809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4929724" y="1401373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4928842" y="1688122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4928842" y="1987769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4928842" y="2211178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4929768" y="2448072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63"/>
          <p:cNvSpPr txBox="1"/>
          <p:nvPr/>
        </p:nvSpPr>
        <p:spPr>
          <a:xfrm rot="5400000">
            <a:off x="6358984" y="-1119207"/>
            <a:ext cx="206323" cy="281033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spcAft>
                <a:spcPts val="400"/>
              </a:spcAft>
            </a:pPr>
            <a:r>
              <a:rPr lang="en-US" sz="1600" i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Geospatial Information System</a:t>
            </a:r>
            <a:endParaRPr lang="en-US" sz="1600" i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85"/>
          <p:cNvSpPr txBox="1"/>
          <p:nvPr/>
        </p:nvSpPr>
        <p:spPr>
          <a:xfrm rot="5400000">
            <a:off x="5851725" y="-360887"/>
            <a:ext cx="156690" cy="170349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spcAft>
                <a:spcPts val="400"/>
              </a:spcAft>
            </a:pPr>
            <a:r>
              <a:rPr lang="en-US" sz="1600" i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HPC Simulations</a:t>
            </a:r>
          </a:p>
        </p:txBody>
      </p:sp>
      <p:sp>
        <p:nvSpPr>
          <p:cNvPr id="42" name="Text Box 63"/>
          <p:cNvSpPr txBox="1"/>
          <p:nvPr/>
        </p:nvSpPr>
        <p:spPr>
          <a:xfrm rot="5400000">
            <a:off x="5774275" y="-55134"/>
            <a:ext cx="197740" cy="160207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spcAft>
                <a:spcPts val="400"/>
              </a:spcAft>
            </a:pPr>
            <a:r>
              <a:rPr lang="en-US" sz="1600" i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Internet of Things</a:t>
            </a:r>
            <a:endParaRPr lang="en-US" sz="1600" i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63"/>
          <p:cNvSpPr txBox="1"/>
          <p:nvPr/>
        </p:nvSpPr>
        <p:spPr>
          <a:xfrm rot="5400000">
            <a:off x="6045101" y="-82733"/>
            <a:ext cx="166777" cy="21129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spcAft>
                <a:spcPts val="400"/>
              </a:spcAft>
            </a:pPr>
            <a:r>
              <a:rPr lang="en-US" sz="1600" i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Metadata/Provenance</a:t>
            </a:r>
          </a:p>
        </p:txBody>
      </p:sp>
      <p:sp>
        <p:nvSpPr>
          <p:cNvPr id="44" name="Text Box 88"/>
          <p:cNvSpPr txBox="1"/>
          <p:nvPr/>
        </p:nvSpPr>
        <p:spPr>
          <a:xfrm rot="5400000">
            <a:off x="6731960" y="-545623"/>
            <a:ext cx="424154" cy="372916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spcAft>
                <a:spcPts val="400"/>
              </a:spcAft>
            </a:pPr>
            <a:r>
              <a:rPr lang="en-US" sz="1600" i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Shared / Dedicated / Transient / Permanent</a:t>
            </a:r>
          </a:p>
        </p:txBody>
      </p:sp>
      <p:sp>
        <p:nvSpPr>
          <p:cNvPr id="45" name="Text Box 63"/>
          <p:cNvSpPr txBox="1"/>
          <p:nvPr/>
        </p:nvSpPr>
        <p:spPr>
          <a:xfrm rot="5400000">
            <a:off x="6362481" y="75158"/>
            <a:ext cx="214361" cy="279529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spcAft>
                <a:spcPts val="400"/>
              </a:spcAft>
            </a:pPr>
            <a:r>
              <a:rPr lang="en-US" sz="1600" i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Archived/Batched/Streaming</a:t>
            </a:r>
            <a:endParaRPr lang="en-US" sz="1600" i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63"/>
          <p:cNvSpPr txBox="1"/>
          <p:nvPr/>
        </p:nvSpPr>
        <p:spPr>
          <a:xfrm rot="5400000">
            <a:off x="5950374" y="799234"/>
            <a:ext cx="220882" cy="197759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spcAft>
                <a:spcPts val="400"/>
              </a:spcAft>
            </a:pPr>
            <a:r>
              <a:rPr lang="en-US" sz="1600" i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HDFS/</a:t>
            </a:r>
            <a:r>
              <a:rPr lang="en-US" sz="1600" i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Lustre</a:t>
            </a:r>
            <a:r>
              <a:rPr lang="en-US" sz="1600" i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/GPFS</a:t>
            </a:r>
          </a:p>
        </p:txBody>
      </p:sp>
      <p:sp>
        <p:nvSpPr>
          <p:cNvPr id="47" name="Text Box 91"/>
          <p:cNvSpPr txBox="1"/>
          <p:nvPr/>
        </p:nvSpPr>
        <p:spPr>
          <a:xfrm rot="5400000">
            <a:off x="5684319" y="1352689"/>
            <a:ext cx="182754" cy="140736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spcAft>
                <a:spcPts val="400"/>
              </a:spcAft>
            </a:pPr>
            <a:r>
              <a:rPr lang="en-US" sz="1600" i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Files/Objects</a:t>
            </a:r>
          </a:p>
        </p:txBody>
      </p:sp>
      <p:sp>
        <p:nvSpPr>
          <p:cNvPr id="48" name="Text Box 63"/>
          <p:cNvSpPr txBox="1"/>
          <p:nvPr/>
        </p:nvSpPr>
        <p:spPr>
          <a:xfrm rot="5400000">
            <a:off x="6016998" y="1233203"/>
            <a:ext cx="218155" cy="212480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spcAft>
                <a:spcPts val="400"/>
              </a:spcAft>
            </a:pPr>
            <a:r>
              <a:rPr lang="en-US" sz="1600" i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Enterprise Data Model</a:t>
            </a:r>
            <a:endParaRPr lang="en-US" sz="1600" i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63"/>
          <p:cNvSpPr txBox="1"/>
          <p:nvPr/>
        </p:nvSpPr>
        <p:spPr>
          <a:xfrm rot="5400000">
            <a:off x="6070616" y="1430429"/>
            <a:ext cx="241059" cy="221037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spcAft>
                <a:spcPts val="400"/>
              </a:spcAft>
            </a:pPr>
            <a:r>
              <a:rPr lang="en-US" sz="1600" i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SQL/</a:t>
            </a:r>
            <a:r>
              <a:rPr lang="en-US" sz="1600" i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NoSQL</a:t>
            </a:r>
            <a:r>
              <a:rPr lang="en-US" sz="1600" i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i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NewSQL</a:t>
            </a:r>
            <a:endParaRPr lang="en-US" sz="1600" i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7315201" y="1536418"/>
            <a:ext cx="0" cy="3563201"/>
          </a:xfrm>
          <a:prstGeom prst="line">
            <a:avLst/>
          </a:prstGeom>
          <a:ln w="952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0800000">
            <a:off x="8927971" y="322444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>
            <a:off x="8439469" y="3223610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0800000">
            <a:off x="7945858" y="3223610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7690889" y="322444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0800000">
            <a:off x="7464985" y="3225281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0800000">
            <a:off x="7224921" y="3225281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0800000">
            <a:off x="6969050" y="3225281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0800000">
            <a:off x="6709677" y="3225281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0800000">
            <a:off x="6463063" y="322444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0800000">
            <a:off x="6212150" y="322444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0800000">
            <a:off x="5958098" y="322444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0800000">
            <a:off x="5688173" y="322444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159"/>
          <p:cNvSpPr txBox="1"/>
          <p:nvPr/>
        </p:nvSpPr>
        <p:spPr>
          <a:xfrm rot="5400000">
            <a:off x="4894420" y="4366542"/>
            <a:ext cx="1806984" cy="6114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>
              <a:spcAft>
                <a:spcPts val="400"/>
              </a:spcAft>
            </a:pPr>
            <a:r>
              <a:rPr lang="en-US" sz="1600" i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Performance Metrics</a:t>
            </a:r>
            <a:endParaRPr lang="en-US" sz="1600" i="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 Box 161"/>
          <p:cNvSpPr txBox="1"/>
          <p:nvPr/>
        </p:nvSpPr>
        <p:spPr>
          <a:xfrm rot="5400000">
            <a:off x="4505942" y="4864928"/>
            <a:ext cx="2957713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>
              <a:spcAft>
                <a:spcPts val="400"/>
              </a:spcAft>
            </a:pPr>
            <a:r>
              <a:rPr lang="en-US" sz="1600" i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Flops per Byte; Memory I/O</a:t>
            </a:r>
            <a:endParaRPr lang="en-US" sz="1600" i="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 Box 162"/>
          <p:cNvSpPr txBox="1"/>
          <p:nvPr/>
        </p:nvSpPr>
        <p:spPr>
          <a:xfrm rot="5400000">
            <a:off x="4607399" y="5000837"/>
            <a:ext cx="3231736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>
              <a:spcAft>
                <a:spcPts val="400"/>
              </a:spcAft>
            </a:pPr>
            <a:r>
              <a:rPr lang="en-US" sz="1600" i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Execution Environment; Core libraries</a:t>
            </a:r>
            <a:endParaRPr lang="en-US" sz="1600" i="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 Box 163"/>
          <p:cNvSpPr txBox="1"/>
          <p:nvPr/>
        </p:nvSpPr>
        <p:spPr>
          <a:xfrm rot="5400000">
            <a:off x="5261419" y="4588029"/>
            <a:ext cx="2406120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>
              <a:spcAft>
                <a:spcPts val="400"/>
              </a:spcAft>
            </a:pPr>
            <a:r>
              <a:rPr lang="en-US" sz="1600" i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endParaRPr lang="en-US" sz="1600" i="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 Box 164"/>
          <p:cNvSpPr txBox="1"/>
          <p:nvPr/>
        </p:nvSpPr>
        <p:spPr>
          <a:xfrm rot="5400000">
            <a:off x="5505742" y="4588030"/>
            <a:ext cx="2406120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>
              <a:spcAft>
                <a:spcPts val="400"/>
              </a:spcAft>
            </a:pPr>
            <a:r>
              <a:rPr lang="en-US" sz="1600" i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Velocity</a:t>
            </a:r>
            <a:endParaRPr lang="en-US" sz="1600" i="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 Box 165"/>
          <p:cNvSpPr txBox="1"/>
          <p:nvPr/>
        </p:nvSpPr>
        <p:spPr>
          <a:xfrm rot="5400000">
            <a:off x="5756741" y="4588030"/>
            <a:ext cx="2406120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>
              <a:spcAft>
                <a:spcPts val="400"/>
              </a:spcAft>
            </a:pPr>
            <a:r>
              <a:rPr lang="en-US" sz="1600" i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Variety</a:t>
            </a:r>
            <a:endParaRPr lang="en-US" sz="1600" i="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 Box 166"/>
          <p:cNvSpPr txBox="1"/>
          <p:nvPr/>
        </p:nvSpPr>
        <p:spPr>
          <a:xfrm rot="5400000">
            <a:off x="5997552" y="4588030"/>
            <a:ext cx="2406120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>
              <a:spcAft>
                <a:spcPts val="400"/>
              </a:spcAft>
            </a:pPr>
            <a:r>
              <a:rPr lang="en-US" sz="1600" i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Veracity</a:t>
            </a:r>
            <a:endParaRPr lang="en-US" sz="1600" i="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 Box 167"/>
          <p:cNvSpPr txBox="1"/>
          <p:nvPr/>
        </p:nvSpPr>
        <p:spPr>
          <a:xfrm rot="5400000">
            <a:off x="6257238" y="4588030"/>
            <a:ext cx="2406120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>
              <a:spcAft>
                <a:spcPts val="400"/>
              </a:spcAft>
            </a:pPr>
            <a:r>
              <a:rPr lang="en-US" sz="1600" i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Communication Structure</a:t>
            </a:r>
            <a:endParaRPr lang="en-US" sz="1600" i="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 Box 168"/>
          <p:cNvSpPr txBox="1"/>
          <p:nvPr/>
        </p:nvSpPr>
        <p:spPr>
          <a:xfrm rot="5400000">
            <a:off x="7257898" y="4588030"/>
            <a:ext cx="2406120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>
              <a:spcAft>
                <a:spcPts val="400"/>
              </a:spcAft>
            </a:pPr>
            <a:r>
              <a:rPr lang="en-US" sz="1600" i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Abstraction</a:t>
            </a:r>
            <a:endParaRPr lang="en-US" sz="1600" i="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 Box 170"/>
          <p:cNvSpPr txBox="1"/>
          <p:nvPr/>
        </p:nvSpPr>
        <p:spPr>
          <a:xfrm rot="5400000">
            <a:off x="7445398" y="4669550"/>
            <a:ext cx="2588405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>
              <a:spcAft>
                <a:spcPts val="400"/>
              </a:spcAft>
            </a:pPr>
            <a:r>
              <a:rPr lang="en-US" sz="1600" i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Metric = M / Non-Metric = 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 Box 172"/>
              <p:cNvSpPr txBox="1"/>
              <p:nvPr/>
            </p:nvSpPr>
            <p:spPr>
              <a:xfrm rot="5400000">
                <a:off x="7790224" y="4578406"/>
                <a:ext cx="2406120" cy="23654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 defTabSz="914400">
                  <a:spcAft>
                    <a:spcPts val="4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O</m:t>
                    </m:r>
                    <m:d>
                      <m:dPr>
                        <m:ctrlPr>
                          <a:rPr lang="en-US" sz="16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 i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sz="1600" i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600" i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NN /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O</m:t>
                    </m:r>
                    <m:r>
                      <a:rPr lang="en-US" sz="1600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600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N</m:t>
                    </m:r>
                    <m:r>
                      <a:rPr lang="en-US" sz="1600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600" i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N</a:t>
                </a:r>
              </a:p>
            </p:txBody>
          </p:sp>
        </mc:Choice>
        <mc:Fallback>
          <p:sp>
            <p:nvSpPr>
              <p:cNvPr id="76" name="Text Box 1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790224" y="4578406"/>
                <a:ext cx="2406120" cy="236546"/>
              </a:xfrm>
              <a:prstGeom prst="rect">
                <a:avLst/>
              </a:prstGeom>
              <a:blipFill rotWithShape="0">
                <a:blip r:embed="rId3"/>
                <a:stretch>
                  <a:fillRect l="-56410" t="-2785" r="-25641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 Box 189"/>
          <p:cNvSpPr txBox="1"/>
          <p:nvPr/>
        </p:nvSpPr>
        <p:spPr>
          <a:xfrm rot="5400000">
            <a:off x="6765992" y="4588030"/>
            <a:ext cx="2406120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>
              <a:spcAft>
                <a:spcPts val="400"/>
              </a:spcAft>
            </a:pPr>
            <a:r>
              <a:rPr lang="en-US" sz="1600" i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Regular = R / Irregular = I</a:t>
            </a:r>
            <a:endParaRPr lang="en-US" sz="1600" i="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 Box 190"/>
          <p:cNvSpPr txBox="1"/>
          <p:nvPr/>
        </p:nvSpPr>
        <p:spPr>
          <a:xfrm rot="5400000">
            <a:off x="6517735" y="4585747"/>
            <a:ext cx="2406120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>
              <a:spcAft>
                <a:spcPts val="400"/>
              </a:spcAft>
            </a:pPr>
            <a:r>
              <a:rPr lang="en-US" sz="1600" i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Dynamic = D / Static = S</a:t>
            </a:r>
            <a:endParaRPr lang="en-US" sz="1600" i="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" name="Straight Connector 80"/>
          <p:cNvCxnSpPr>
            <a:stCxn id="50" idx="1"/>
          </p:cNvCxnSpPr>
          <p:nvPr/>
        </p:nvCxnSpPr>
        <p:spPr>
          <a:xfrm flipH="1">
            <a:off x="84021" y="3314490"/>
            <a:ext cx="4179187" cy="6267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10800000">
            <a:off x="3514021" y="322718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10800000">
            <a:off x="3240899" y="3226351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10800000">
            <a:off x="2924331" y="322718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10800000">
            <a:off x="2642386" y="3228022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10800000">
            <a:off x="2365326" y="3228022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0800000">
            <a:off x="2058615" y="3228022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10800000">
            <a:off x="1767471" y="3228022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10800000">
            <a:off x="1454178" y="322718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10800000">
            <a:off x="1194841" y="322718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10800000">
            <a:off x="916085" y="322718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10800000">
            <a:off x="639637" y="322718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 Box 171"/>
          <p:cNvSpPr txBox="1"/>
          <p:nvPr/>
        </p:nvSpPr>
        <p:spPr>
          <a:xfrm rot="5400000">
            <a:off x="-828955" y="1906678"/>
            <a:ext cx="2406120" cy="18254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>
              <a:spcAft>
                <a:spcPts val="400"/>
              </a:spcAft>
            </a:pPr>
            <a:r>
              <a:rPr lang="en-US" sz="1600" i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Visualization</a:t>
            </a:r>
            <a:endParaRPr lang="en-US" sz="1600" i="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 Box 173"/>
          <p:cNvSpPr txBox="1"/>
          <p:nvPr/>
        </p:nvSpPr>
        <p:spPr>
          <a:xfrm rot="5400000">
            <a:off x="-555655" y="1883767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>
              <a:spcAft>
                <a:spcPts val="400"/>
              </a:spcAft>
            </a:pPr>
            <a:r>
              <a:rPr lang="en-US" sz="1600" i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Graph Algorithms</a:t>
            </a:r>
          </a:p>
        </p:txBody>
      </p:sp>
      <p:sp>
        <p:nvSpPr>
          <p:cNvPr id="96" name="Text Box 174"/>
          <p:cNvSpPr txBox="1"/>
          <p:nvPr/>
        </p:nvSpPr>
        <p:spPr>
          <a:xfrm rot="5400000">
            <a:off x="-250904" y="1895058"/>
            <a:ext cx="2406120" cy="23987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>
              <a:spcAft>
                <a:spcPts val="400"/>
              </a:spcAft>
            </a:pPr>
            <a:r>
              <a:rPr lang="en-US" sz="1600" i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Linear Algebra Kernels</a:t>
            </a:r>
          </a:p>
          <a:p>
            <a:pPr algn="r" defTabSz="914400">
              <a:spcAft>
                <a:spcPts val="400"/>
              </a:spcAft>
            </a:pPr>
            <a:endParaRPr lang="en-US" sz="1600" i="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 Box 175"/>
          <p:cNvSpPr txBox="1"/>
          <p:nvPr/>
        </p:nvSpPr>
        <p:spPr>
          <a:xfrm rot="5400000">
            <a:off x="21005" y="1886200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>
              <a:spcAft>
                <a:spcPts val="400"/>
              </a:spcAft>
            </a:pPr>
            <a:r>
              <a:rPr lang="en-US" sz="1600" i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Alignment</a:t>
            </a:r>
            <a:endParaRPr lang="en-US" sz="1600" i="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Text Box 176"/>
          <p:cNvSpPr txBox="1"/>
          <p:nvPr/>
        </p:nvSpPr>
        <p:spPr>
          <a:xfrm rot="5400000">
            <a:off x="296728" y="1894759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>
              <a:spcAft>
                <a:spcPts val="400"/>
              </a:spcAft>
            </a:pPr>
            <a:r>
              <a:rPr lang="en-US" sz="1600" i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Streaming</a:t>
            </a:r>
            <a:endParaRPr lang="en-US" sz="1600" i="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 Box 178"/>
          <p:cNvSpPr txBox="1"/>
          <p:nvPr/>
        </p:nvSpPr>
        <p:spPr>
          <a:xfrm rot="5400000">
            <a:off x="582145" y="1886238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>
              <a:spcAft>
                <a:spcPts val="400"/>
              </a:spcAft>
            </a:pPr>
            <a:r>
              <a:rPr lang="en-US" sz="1600" i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Optimization Methodology</a:t>
            </a:r>
            <a:endParaRPr lang="en-US" sz="1600" i="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 Box 179"/>
          <p:cNvSpPr txBox="1"/>
          <p:nvPr/>
        </p:nvSpPr>
        <p:spPr>
          <a:xfrm rot="5400000">
            <a:off x="873336" y="1886238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>
              <a:spcAft>
                <a:spcPts val="400"/>
              </a:spcAft>
            </a:pPr>
            <a:r>
              <a:rPr lang="en-US" sz="1600" i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endParaRPr lang="en-US" sz="1600" i="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 Box 180"/>
          <p:cNvSpPr txBox="1"/>
          <p:nvPr/>
        </p:nvSpPr>
        <p:spPr>
          <a:xfrm rot="5400000">
            <a:off x="1182756" y="1886238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>
              <a:spcAft>
                <a:spcPts val="400"/>
              </a:spcAft>
            </a:pPr>
            <a:r>
              <a:rPr lang="en-US" sz="1600" i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endParaRPr lang="en-US" sz="1600" i="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 Box 181"/>
          <p:cNvSpPr txBox="1"/>
          <p:nvPr/>
        </p:nvSpPr>
        <p:spPr>
          <a:xfrm rot="5400000">
            <a:off x="1485731" y="1838782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>
              <a:spcAft>
                <a:spcPts val="400"/>
              </a:spcAft>
            </a:pPr>
            <a:r>
              <a:rPr lang="en-US" sz="1600" i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Search / Query / </a:t>
            </a:r>
            <a:r>
              <a:rPr lang="en-US" sz="1600" i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endParaRPr lang="en-US" sz="1600" i="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ext Box 182"/>
          <p:cNvSpPr txBox="1"/>
          <p:nvPr/>
        </p:nvSpPr>
        <p:spPr>
          <a:xfrm rot="5400000">
            <a:off x="2060115" y="1902385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>
              <a:spcAft>
                <a:spcPts val="400"/>
              </a:spcAft>
            </a:pPr>
            <a:r>
              <a:rPr lang="en-US" sz="1600" i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 Statistics</a:t>
            </a:r>
            <a:endParaRPr lang="en-US" sz="1600" i="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 Box 184"/>
          <p:cNvSpPr txBox="1"/>
          <p:nvPr/>
        </p:nvSpPr>
        <p:spPr>
          <a:xfrm rot="5400000">
            <a:off x="2331397" y="1886238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>
              <a:spcAft>
                <a:spcPts val="400"/>
              </a:spcAft>
            </a:pPr>
            <a:r>
              <a:rPr lang="en-US" sz="1600" i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Global Analytics</a:t>
            </a:r>
            <a:endParaRPr lang="en-US" sz="1600" i="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 Box 185"/>
          <p:cNvSpPr txBox="1"/>
          <p:nvPr/>
        </p:nvSpPr>
        <p:spPr>
          <a:xfrm rot="5400000">
            <a:off x="2615050" y="1866988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>
              <a:spcAft>
                <a:spcPts val="400"/>
              </a:spcAft>
            </a:pPr>
            <a:r>
              <a:rPr lang="en-US" sz="1600" i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Local Analytics</a:t>
            </a:r>
          </a:p>
        </p:txBody>
      </p:sp>
      <p:sp>
        <p:nvSpPr>
          <p:cNvPr id="106" name="Text Box 186"/>
          <p:cNvSpPr txBox="1"/>
          <p:nvPr/>
        </p:nvSpPr>
        <p:spPr>
          <a:xfrm rot="5400000">
            <a:off x="2902192" y="1866988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>
              <a:spcAft>
                <a:spcPts val="400"/>
              </a:spcAft>
            </a:pPr>
            <a:r>
              <a:rPr lang="en-US" sz="1600" i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Micro-benchmarks</a:t>
            </a:r>
          </a:p>
        </p:txBody>
      </p:sp>
      <p:cxnSp>
        <p:nvCxnSpPr>
          <p:cNvPr id="107" name="Straight Connector 106"/>
          <p:cNvCxnSpPr/>
          <p:nvPr/>
        </p:nvCxnSpPr>
        <p:spPr>
          <a:xfrm rot="10800000">
            <a:off x="4079596" y="322718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10800000">
            <a:off x="3789695" y="3226351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 Box 192"/>
          <p:cNvSpPr txBox="1"/>
          <p:nvPr/>
        </p:nvSpPr>
        <p:spPr>
          <a:xfrm rot="5400000">
            <a:off x="1747473" y="1894759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>
              <a:spcAft>
                <a:spcPts val="400"/>
              </a:spcAft>
            </a:pPr>
            <a:r>
              <a:rPr lang="en-US" sz="1600" i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Recommendations</a:t>
            </a:r>
            <a:endParaRPr lang="en-US" sz="1600" i="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1" name="Straight Connector 110"/>
          <p:cNvCxnSpPr/>
          <p:nvPr/>
        </p:nvCxnSpPr>
        <p:spPr>
          <a:xfrm rot="10800000">
            <a:off x="357425" y="3228022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 Box 230"/>
          <p:cNvSpPr txBox="1"/>
          <p:nvPr/>
        </p:nvSpPr>
        <p:spPr>
          <a:xfrm>
            <a:off x="1079462" y="214823"/>
            <a:ext cx="2376363" cy="56727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r>
              <a:rPr lang="en-US" sz="1800" b="1" i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 </a:t>
            </a:r>
            <a:r>
              <a:rPr lang="en-US" sz="1800" b="1" i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Style </a:t>
            </a:r>
            <a:r>
              <a:rPr lang="en-US" sz="1800" b="1" i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endParaRPr lang="en-US" sz="1800" i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 Box 230"/>
          <p:cNvSpPr txBox="1"/>
          <p:nvPr/>
        </p:nvSpPr>
        <p:spPr>
          <a:xfrm>
            <a:off x="7331908" y="2603582"/>
            <a:ext cx="1443625" cy="2790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r>
              <a:rPr lang="en-US" sz="1800" b="1" i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Execution View</a:t>
            </a:r>
            <a:endParaRPr lang="en-US" sz="1800" i="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 Box 230"/>
          <p:cNvSpPr txBox="1"/>
          <p:nvPr/>
        </p:nvSpPr>
        <p:spPr>
          <a:xfrm rot="10800000" flipH="1" flipV="1">
            <a:off x="179980" y="4060416"/>
            <a:ext cx="1493010" cy="27904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r>
              <a:rPr lang="en-US" sz="1800" b="1" i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Processing View</a:t>
            </a:r>
            <a:endParaRPr lang="en-US" sz="1800" i="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Text Box 298"/>
          <p:cNvSpPr txBox="1"/>
          <p:nvPr/>
        </p:nvSpPr>
        <p:spPr>
          <a:xfrm>
            <a:off x="5118796" y="4106445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>
              <a:spcAft>
                <a:spcPts val="400"/>
              </a:spcAft>
            </a:pPr>
            <a:r>
              <a:rPr lang="en-US" sz="1400" i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1" name="Text Box 299"/>
          <p:cNvSpPr txBox="1"/>
          <p:nvPr/>
        </p:nvSpPr>
        <p:spPr>
          <a:xfrm>
            <a:off x="5124448" y="4344446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>
              <a:spcAft>
                <a:spcPts val="400"/>
              </a:spcAft>
            </a:pPr>
            <a:r>
              <a:rPr lang="en-US" sz="1400" i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2" name="Text Box 300"/>
          <p:cNvSpPr txBox="1"/>
          <p:nvPr/>
        </p:nvSpPr>
        <p:spPr>
          <a:xfrm>
            <a:off x="5120725" y="4513204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>
              <a:spcAft>
                <a:spcPts val="400"/>
              </a:spcAft>
            </a:pPr>
            <a:r>
              <a:rPr lang="en-US" sz="1400" i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3" name="Text Box 301"/>
          <p:cNvSpPr txBox="1"/>
          <p:nvPr/>
        </p:nvSpPr>
        <p:spPr>
          <a:xfrm>
            <a:off x="5115970" y="5001714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>
              <a:spcAft>
                <a:spcPts val="400"/>
              </a:spcAft>
            </a:pPr>
            <a:r>
              <a:rPr lang="en-US" sz="1400" i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4" name="Text Box 302"/>
          <p:cNvSpPr txBox="1"/>
          <p:nvPr/>
        </p:nvSpPr>
        <p:spPr>
          <a:xfrm>
            <a:off x="5123302" y="5270159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>
              <a:spcAft>
                <a:spcPts val="400"/>
              </a:spcAft>
            </a:pPr>
            <a:r>
              <a:rPr lang="en-US" sz="1400" i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25" name="Text Box 303"/>
          <p:cNvSpPr txBox="1"/>
          <p:nvPr/>
        </p:nvSpPr>
        <p:spPr>
          <a:xfrm>
            <a:off x="5136506" y="5505207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>
              <a:spcAft>
                <a:spcPts val="400"/>
              </a:spcAft>
            </a:pPr>
            <a:r>
              <a:rPr lang="en-US" sz="1400" i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6" name="Text Box 304"/>
          <p:cNvSpPr txBox="1"/>
          <p:nvPr/>
        </p:nvSpPr>
        <p:spPr>
          <a:xfrm>
            <a:off x="5131859" y="5751941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>
              <a:spcAft>
                <a:spcPts val="400"/>
              </a:spcAft>
            </a:pPr>
            <a:r>
              <a:rPr lang="en-US" sz="1400" i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1400" i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Text Box 305"/>
          <p:cNvSpPr txBox="1"/>
          <p:nvPr/>
        </p:nvSpPr>
        <p:spPr>
          <a:xfrm>
            <a:off x="5045132" y="5945221"/>
            <a:ext cx="424460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>
              <a:spcAft>
                <a:spcPts val="400"/>
              </a:spcAft>
            </a:pPr>
            <a:r>
              <a:rPr lang="en-US" sz="1400" i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1400" i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 Box 306"/>
          <p:cNvSpPr txBox="1"/>
          <p:nvPr/>
        </p:nvSpPr>
        <p:spPr>
          <a:xfrm>
            <a:off x="5046138" y="6193896"/>
            <a:ext cx="392821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>
              <a:spcAft>
                <a:spcPts val="400"/>
              </a:spcAft>
            </a:pPr>
            <a:r>
              <a:rPr lang="en-US" sz="1400" i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1400" i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Text Box 307"/>
          <p:cNvSpPr txBox="1"/>
          <p:nvPr/>
        </p:nvSpPr>
        <p:spPr>
          <a:xfrm>
            <a:off x="5048232" y="6468833"/>
            <a:ext cx="382926" cy="1924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>
              <a:spcAft>
                <a:spcPts val="400"/>
              </a:spcAft>
            </a:pPr>
            <a:r>
              <a:rPr lang="en-US" sz="1400" i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1400" i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Text Box 310"/>
          <p:cNvSpPr txBox="1"/>
          <p:nvPr/>
        </p:nvSpPr>
        <p:spPr>
          <a:xfrm>
            <a:off x="4544798" y="246937"/>
            <a:ext cx="288239" cy="24041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>
              <a:spcAft>
                <a:spcPts val="400"/>
              </a:spcAft>
            </a:pPr>
            <a:r>
              <a:rPr lang="en-US" sz="1400" i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32" name="Text Box 311"/>
          <p:cNvSpPr txBox="1"/>
          <p:nvPr/>
        </p:nvSpPr>
        <p:spPr>
          <a:xfrm>
            <a:off x="4645480" y="482637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>
              <a:spcAft>
                <a:spcPts val="400"/>
              </a:spcAft>
            </a:pPr>
            <a:r>
              <a:rPr lang="en-US" sz="1400" i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33" name="Text Box 312"/>
          <p:cNvSpPr txBox="1"/>
          <p:nvPr/>
        </p:nvSpPr>
        <p:spPr>
          <a:xfrm>
            <a:off x="4642654" y="700017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>
              <a:spcAft>
                <a:spcPts val="400"/>
              </a:spcAft>
            </a:pPr>
            <a:r>
              <a:rPr lang="en-US" sz="1400" i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34" name="Text Box 313"/>
          <p:cNvSpPr txBox="1"/>
          <p:nvPr/>
        </p:nvSpPr>
        <p:spPr>
          <a:xfrm>
            <a:off x="4637005" y="909475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>
              <a:spcAft>
                <a:spcPts val="400"/>
              </a:spcAft>
            </a:pPr>
            <a:r>
              <a:rPr lang="en-US" sz="1400" i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35" name="Text Box 315"/>
          <p:cNvSpPr txBox="1"/>
          <p:nvPr/>
        </p:nvSpPr>
        <p:spPr>
          <a:xfrm>
            <a:off x="4629671" y="1147923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>
              <a:spcAft>
                <a:spcPts val="400"/>
              </a:spcAft>
            </a:pPr>
            <a:r>
              <a:rPr lang="en-US" sz="1400" i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36" name="Text Box 316"/>
          <p:cNvSpPr txBox="1"/>
          <p:nvPr/>
        </p:nvSpPr>
        <p:spPr>
          <a:xfrm>
            <a:off x="4625022" y="1399209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>
              <a:spcAft>
                <a:spcPts val="400"/>
              </a:spcAft>
            </a:pPr>
            <a:r>
              <a:rPr lang="en-US" sz="1400" i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7" name="Text Box 317"/>
          <p:cNvSpPr txBox="1"/>
          <p:nvPr/>
        </p:nvSpPr>
        <p:spPr>
          <a:xfrm>
            <a:off x="4626843" y="1684410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>
              <a:spcAft>
                <a:spcPts val="400"/>
              </a:spcAft>
            </a:pPr>
            <a:r>
              <a:rPr lang="en-US" sz="1400" i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8" name="Text Box 318"/>
          <p:cNvSpPr txBox="1"/>
          <p:nvPr/>
        </p:nvSpPr>
        <p:spPr>
          <a:xfrm>
            <a:off x="4630177" y="1998826"/>
            <a:ext cx="188704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>
              <a:spcAft>
                <a:spcPts val="400"/>
              </a:spcAft>
            </a:pPr>
            <a:r>
              <a:rPr lang="en-US" sz="1600" i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600" i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Text Box 319"/>
          <p:cNvSpPr txBox="1"/>
          <p:nvPr/>
        </p:nvSpPr>
        <p:spPr>
          <a:xfrm>
            <a:off x="4633129" y="2205949"/>
            <a:ext cx="135140" cy="19050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>
              <a:spcAft>
                <a:spcPts val="400"/>
              </a:spcAft>
            </a:pPr>
            <a:r>
              <a:rPr lang="en-US" sz="1400" i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0" name="Text Box 320"/>
          <p:cNvSpPr txBox="1"/>
          <p:nvPr/>
        </p:nvSpPr>
        <p:spPr>
          <a:xfrm>
            <a:off x="4634565" y="2429997"/>
            <a:ext cx="99202" cy="21823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>
              <a:spcAft>
                <a:spcPts val="400"/>
              </a:spcAft>
            </a:pPr>
            <a:r>
              <a:rPr lang="en-US" sz="1400" i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1" name="Text Box 321"/>
          <p:cNvSpPr txBox="1"/>
          <p:nvPr/>
        </p:nvSpPr>
        <p:spPr>
          <a:xfrm>
            <a:off x="5634841" y="3018436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>
              <a:spcAft>
                <a:spcPts val="400"/>
              </a:spcAft>
            </a:pPr>
            <a:r>
              <a:rPr lang="en-US" sz="1400" i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2" name="Text Box 322"/>
          <p:cNvSpPr txBox="1"/>
          <p:nvPr/>
        </p:nvSpPr>
        <p:spPr>
          <a:xfrm>
            <a:off x="5897613" y="3018436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>
              <a:spcAft>
                <a:spcPts val="400"/>
              </a:spcAft>
            </a:pPr>
            <a:r>
              <a:rPr lang="en-US" sz="1400" i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3" name="Text Box 323"/>
          <p:cNvSpPr txBox="1"/>
          <p:nvPr/>
        </p:nvSpPr>
        <p:spPr>
          <a:xfrm>
            <a:off x="6170539" y="3018436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>
              <a:spcAft>
                <a:spcPts val="400"/>
              </a:spcAft>
            </a:pPr>
            <a:r>
              <a:rPr lang="en-US" sz="1400" i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4" name="Text Box 324"/>
          <p:cNvSpPr txBox="1"/>
          <p:nvPr/>
        </p:nvSpPr>
        <p:spPr>
          <a:xfrm>
            <a:off x="6433312" y="3018436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>
              <a:spcAft>
                <a:spcPts val="400"/>
              </a:spcAft>
            </a:pPr>
            <a:r>
              <a:rPr lang="en-US" sz="1400" i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5" name="Text Box 325"/>
          <p:cNvSpPr txBox="1"/>
          <p:nvPr/>
        </p:nvSpPr>
        <p:spPr>
          <a:xfrm>
            <a:off x="6655434" y="3018436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>
              <a:spcAft>
                <a:spcPts val="400"/>
              </a:spcAft>
            </a:pPr>
            <a:r>
              <a:rPr lang="en-US" sz="1400" i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6" name="Text Box 326"/>
          <p:cNvSpPr txBox="1"/>
          <p:nvPr/>
        </p:nvSpPr>
        <p:spPr>
          <a:xfrm>
            <a:off x="6932383" y="3018436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>
              <a:spcAft>
                <a:spcPts val="400"/>
              </a:spcAft>
            </a:pPr>
            <a:r>
              <a:rPr lang="en-US" sz="1400" i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47" name="Text Box 327"/>
          <p:cNvSpPr txBox="1"/>
          <p:nvPr/>
        </p:nvSpPr>
        <p:spPr>
          <a:xfrm>
            <a:off x="7184588" y="3018436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>
              <a:spcAft>
                <a:spcPts val="400"/>
              </a:spcAft>
            </a:pPr>
            <a:r>
              <a:rPr lang="en-US" sz="1400" i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48" name="Text Box 328"/>
          <p:cNvSpPr txBox="1"/>
          <p:nvPr/>
        </p:nvSpPr>
        <p:spPr>
          <a:xfrm>
            <a:off x="7422308" y="3018436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>
              <a:spcAft>
                <a:spcPts val="400"/>
              </a:spcAft>
            </a:pPr>
            <a:r>
              <a:rPr lang="en-US" sz="1400" i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9" name="Text Box 329"/>
          <p:cNvSpPr txBox="1"/>
          <p:nvPr/>
        </p:nvSpPr>
        <p:spPr>
          <a:xfrm>
            <a:off x="7642807" y="3018436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>
              <a:spcAft>
                <a:spcPts val="400"/>
              </a:spcAft>
            </a:pPr>
            <a:r>
              <a:rPr lang="en-US" sz="1400" i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50" name="Text Box 330"/>
          <p:cNvSpPr txBox="1"/>
          <p:nvPr/>
        </p:nvSpPr>
        <p:spPr>
          <a:xfrm>
            <a:off x="7811703" y="3030236"/>
            <a:ext cx="243470" cy="14286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spcAft>
                <a:spcPts val="400"/>
              </a:spcAft>
            </a:pPr>
            <a:r>
              <a:rPr lang="en-US" sz="1400" i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51" name="Text Box 335"/>
          <p:cNvSpPr txBox="1"/>
          <p:nvPr/>
        </p:nvSpPr>
        <p:spPr>
          <a:xfrm>
            <a:off x="8293840" y="3030236"/>
            <a:ext cx="246645" cy="1408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spcAft>
                <a:spcPts val="400"/>
              </a:spcAft>
            </a:pPr>
            <a:r>
              <a:rPr lang="en-US" sz="1400" i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1400" i="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Text Box 336"/>
          <p:cNvSpPr txBox="1"/>
          <p:nvPr/>
        </p:nvSpPr>
        <p:spPr>
          <a:xfrm>
            <a:off x="8803803" y="3030236"/>
            <a:ext cx="235089" cy="15048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spcAft>
                <a:spcPts val="400"/>
              </a:spcAft>
            </a:pPr>
            <a:r>
              <a:rPr lang="en-US" sz="1400" i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1400" i="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" name="Text Box 340"/>
          <p:cNvSpPr txBox="1"/>
          <p:nvPr/>
        </p:nvSpPr>
        <p:spPr>
          <a:xfrm>
            <a:off x="1734332" y="3421369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>
              <a:spcAft>
                <a:spcPts val="400"/>
              </a:spcAft>
            </a:pPr>
            <a:r>
              <a:rPr lang="en-US" sz="1400" i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56" name="Text Box 341"/>
          <p:cNvSpPr txBox="1"/>
          <p:nvPr/>
        </p:nvSpPr>
        <p:spPr>
          <a:xfrm>
            <a:off x="2045704" y="3421369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>
              <a:spcAft>
                <a:spcPts val="400"/>
              </a:spcAft>
            </a:pPr>
            <a:r>
              <a:rPr lang="en-US" sz="1400" i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57" name="Text Box 342"/>
          <p:cNvSpPr txBox="1"/>
          <p:nvPr/>
        </p:nvSpPr>
        <p:spPr>
          <a:xfrm>
            <a:off x="2331028" y="3421369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>
              <a:spcAft>
                <a:spcPts val="400"/>
              </a:spcAft>
            </a:pPr>
            <a:r>
              <a:rPr lang="en-US" sz="1400" i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8" name="Text Box 343"/>
          <p:cNvSpPr txBox="1"/>
          <p:nvPr/>
        </p:nvSpPr>
        <p:spPr>
          <a:xfrm>
            <a:off x="2857851" y="3421369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>
              <a:spcAft>
                <a:spcPts val="400"/>
              </a:spcAft>
            </a:pPr>
            <a:r>
              <a:rPr lang="en-US" sz="1400" i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9" name="Text Box 344"/>
          <p:cNvSpPr txBox="1"/>
          <p:nvPr/>
        </p:nvSpPr>
        <p:spPr>
          <a:xfrm>
            <a:off x="3173257" y="3421369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>
              <a:spcAft>
                <a:spcPts val="400"/>
              </a:spcAft>
            </a:pPr>
            <a:r>
              <a:rPr lang="en-US" sz="1400" i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0" name="Text Box 345"/>
          <p:cNvSpPr txBox="1"/>
          <p:nvPr/>
        </p:nvSpPr>
        <p:spPr>
          <a:xfrm>
            <a:off x="3467435" y="3421369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>
              <a:spcAft>
                <a:spcPts val="400"/>
              </a:spcAft>
            </a:pPr>
            <a:r>
              <a:rPr lang="en-US" sz="1400" i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1" name="Text Box 346"/>
          <p:cNvSpPr txBox="1"/>
          <p:nvPr/>
        </p:nvSpPr>
        <p:spPr>
          <a:xfrm>
            <a:off x="3750530" y="3421369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>
              <a:spcAft>
                <a:spcPts val="400"/>
              </a:spcAft>
            </a:pPr>
            <a:r>
              <a:rPr lang="en-US" sz="1400" i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2" name="Text Box 347"/>
          <p:cNvSpPr txBox="1"/>
          <p:nvPr/>
        </p:nvSpPr>
        <p:spPr>
          <a:xfrm>
            <a:off x="4035007" y="3421369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>
              <a:spcAft>
                <a:spcPts val="400"/>
              </a:spcAft>
            </a:pPr>
            <a:r>
              <a:rPr lang="en-US" sz="1400" i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4" name="Text Box 349"/>
          <p:cNvSpPr txBox="1"/>
          <p:nvPr/>
        </p:nvSpPr>
        <p:spPr>
          <a:xfrm>
            <a:off x="265558" y="3416712"/>
            <a:ext cx="190484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>
              <a:spcAft>
                <a:spcPts val="400"/>
              </a:spcAft>
            </a:pPr>
            <a:r>
              <a:rPr lang="en-US" sz="1400" i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65" name="Text Box 350"/>
          <p:cNvSpPr txBox="1"/>
          <p:nvPr/>
        </p:nvSpPr>
        <p:spPr>
          <a:xfrm>
            <a:off x="567132" y="3416712"/>
            <a:ext cx="190484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>
              <a:spcAft>
                <a:spcPts val="400"/>
              </a:spcAft>
            </a:pPr>
            <a:r>
              <a:rPr lang="en-US" sz="1400" i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66" name="Text Box 351"/>
          <p:cNvSpPr txBox="1"/>
          <p:nvPr/>
        </p:nvSpPr>
        <p:spPr>
          <a:xfrm>
            <a:off x="861404" y="3416712"/>
            <a:ext cx="190484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>
              <a:spcAft>
                <a:spcPts val="400"/>
              </a:spcAft>
            </a:pPr>
            <a:r>
              <a:rPr lang="en-US" sz="1400" i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67" name="Text Box 352"/>
          <p:cNvSpPr txBox="1"/>
          <p:nvPr/>
        </p:nvSpPr>
        <p:spPr>
          <a:xfrm>
            <a:off x="1115708" y="3416712"/>
            <a:ext cx="190484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>
              <a:spcAft>
                <a:spcPts val="400"/>
              </a:spcAft>
            </a:pPr>
            <a:r>
              <a:rPr lang="en-US" sz="1400" i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68" name="Text Box 353"/>
          <p:cNvSpPr txBox="1"/>
          <p:nvPr/>
        </p:nvSpPr>
        <p:spPr>
          <a:xfrm>
            <a:off x="1394045" y="3411682"/>
            <a:ext cx="253979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>
              <a:spcAft>
                <a:spcPts val="400"/>
              </a:spcAft>
            </a:pPr>
            <a:r>
              <a:rPr lang="en-US" sz="1400" i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73" name="Text Box 358"/>
          <p:cNvSpPr txBox="1"/>
          <p:nvPr/>
        </p:nvSpPr>
        <p:spPr>
          <a:xfrm>
            <a:off x="2609763" y="3421369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>
              <a:spcAft>
                <a:spcPts val="400"/>
              </a:spcAft>
            </a:pPr>
            <a:r>
              <a:rPr lang="en-US" sz="1400" i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cxnSp>
        <p:nvCxnSpPr>
          <p:cNvPr id="174" name="Straight Connector 173"/>
          <p:cNvCxnSpPr/>
          <p:nvPr/>
        </p:nvCxnSpPr>
        <p:spPr>
          <a:xfrm rot="10800000">
            <a:off x="8700572" y="3224447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 Box 361"/>
          <p:cNvSpPr txBox="1"/>
          <p:nvPr/>
        </p:nvSpPr>
        <p:spPr>
          <a:xfrm>
            <a:off x="8558703" y="3030238"/>
            <a:ext cx="256126" cy="15048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spcAft>
                <a:spcPts val="400"/>
              </a:spcAft>
            </a:pPr>
            <a:r>
              <a:rPr lang="en-US" sz="1400" i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1400" i="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8" name="Straight Connector 177"/>
          <p:cNvCxnSpPr/>
          <p:nvPr/>
        </p:nvCxnSpPr>
        <p:spPr>
          <a:xfrm rot="5400000">
            <a:off x="4930783" y="4765573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 Box 63"/>
          <p:cNvSpPr txBox="1"/>
          <p:nvPr/>
        </p:nvSpPr>
        <p:spPr>
          <a:xfrm rot="5400000">
            <a:off x="2515302" y="3973719"/>
            <a:ext cx="144397" cy="179763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>
              <a:spcAft>
                <a:spcPts val="400"/>
              </a:spcAft>
            </a:pPr>
            <a:r>
              <a:rPr lang="en-US" sz="1600" i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Map Streaming</a:t>
            </a:r>
            <a:endParaRPr lang="en-US" sz="1600" i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Text Box 301"/>
          <p:cNvSpPr txBox="1"/>
          <p:nvPr/>
        </p:nvSpPr>
        <p:spPr>
          <a:xfrm>
            <a:off x="5115970" y="4774676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>
              <a:spcAft>
                <a:spcPts val="400"/>
              </a:spcAft>
            </a:pPr>
            <a:r>
              <a:rPr lang="en-US" sz="1400" i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263207" y="2712960"/>
            <a:ext cx="1269896" cy="12030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spcAft>
                <a:spcPts val="400"/>
              </a:spcAft>
            </a:pPr>
            <a:r>
              <a:rPr lang="en-US" sz="1800" b="1" i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Ogre </a:t>
            </a:r>
            <a:r>
              <a:rPr lang="en-US" sz="1800" b="1" i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Views and </a:t>
            </a:r>
            <a:r>
              <a:rPr lang="en-US" sz="1800" b="1" i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 Facets</a:t>
            </a:r>
            <a:endParaRPr lang="en-US" sz="1800" b="1" i="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4" name="Straight Connector 183"/>
          <p:cNvCxnSpPr/>
          <p:nvPr/>
        </p:nvCxnSpPr>
        <p:spPr>
          <a:xfrm rot="10800000">
            <a:off x="8200979" y="3224711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 Box 168"/>
          <p:cNvSpPr txBox="1"/>
          <p:nvPr/>
        </p:nvSpPr>
        <p:spPr>
          <a:xfrm rot="5400000">
            <a:off x="7019408" y="4589131"/>
            <a:ext cx="2406120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>
              <a:spcAft>
                <a:spcPts val="400"/>
              </a:spcAft>
            </a:pPr>
            <a:r>
              <a:rPr lang="en-US" sz="1600" i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Iterative / Simple</a:t>
            </a:r>
            <a:endParaRPr lang="en-US" sz="1600" i="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" name="Text Box 335"/>
          <p:cNvSpPr txBox="1"/>
          <p:nvPr/>
        </p:nvSpPr>
        <p:spPr>
          <a:xfrm>
            <a:off x="8055351" y="3031338"/>
            <a:ext cx="246645" cy="1408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spcAft>
                <a:spcPts val="400"/>
              </a:spcAft>
            </a:pPr>
            <a:r>
              <a:rPr lang="en-US" sz="1400" i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69" name="Text Box 297"/>
          <p:cNvSpPr txBox="1"/>
          <p:nvPr/>
        </p:nvSpPr>
        <p:spPr>
          <a:xfrm>
            <a:off x="5121587" y="3920486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>
              <a:spcAft>
                <a:spcPts val="400"/>
              </a:spcAft>
            </a:pPr>
            <a:r>
              <a:rPr lang="en-US" sz="1400" i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9055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8.0&quot;&gt;&lt;object type=&quot;1&quot; unique_id=&quot;10001&quot;&gt;&lt;object type=&quot;2&quot; unique_id=&quot;403135&quot;&gt;&lt;object type=&quot;3&quot; unique_id=&quot;406531&quot;&gt;&lt;property id=&quot;20148&quot; value=&quot;5&quot;/&gt;&lt;property id=&quot;20300&quot; value=&quot;Slide 27 - &amp;quot;Relevant DSC and XSEDE Computing Systems&amp;quot;&quot;/&gt;&lt;property id=&quot;20307&quot; value=&quot;261&quot;/&gt;&lt;/object&gt;&lt;object type=&quot;3&quot; unique_id=&quot;406533&quot;&gt;&lt;property id=&quot;20148&quot; value=&quot;5&quot;/&gt;&lt;property id=&quot;20300&quot; value=&quot;Slide 2 - &amp;quot;Important Components&amp;quot;&quot;/&gt;&lt;property id=&quot;20307&quot; value=&quot;263&quot;/&gt;&lt;/object&gt;&lt;object type=&quot;3&quot; unique_id=&quot;406603&quot;&gt;&lt;property id=&quot;20148&quot; value=&quot;5&quot;/&gt;&lt;property id=&quot;20300&quot; value=&quot;Slide 25&quot;/&gt;&lt;property id=&quot;20307&quot; value=&quot;286&quot;/&gt;&lt;/object&gt;&lt;object type=&quot;3&quot; unique_id=&quot;406608&quot;&gt;&lt;property id=&quot;20148&quot; value=&quot;5&quot;/&gt;&lt;property id=&quot;20300&quot; value=&quot;Slide 13&quot;/&gt;&lt;property id=&quot;20307&quot; value=&quot;290&quot;/&gt;&lt;/object&gt;&lt;object type=&quot;3&quot; unique_id=&quot;406609&quot;&gt;&lt;property id=&quot;20148&quot; value=&quot;5&quot;/&gt;&lt;property id=&quot;20300&quot; value=&quot;Slide 17&quot;/&gt;&lt;property id=&quot;20307&quot; value=&quot;288&quot;/&gt;&lt;/object&gt;&lt;object type=&quot;3&quot; unique_id=&quot;406610&quot;&gt;&lt;property id=&quot;20148&quot; value=&quot;5&quot;/&gt;&lt;property id=&quot;20300&quot; value=&quot;Slide 18 - &amp;quot;Applications SPIDAL MIDAS ABDS&amp;quot;&quot;/&gt;&lt;property id=&quot;20307&quot; value=&quot;289&quot;/&gt;&lt;/object&gt;&lt;object type=&quot;3&quot; unique_id=&quot;406720&quot;&gt;&lt;property id=&quot;20148&quot; value=&quot;5&quot;/&gt;&lt;property id=&quot;20300&quot; value=&quot;Slide 1 - &amp;quot;NSF14-43054 start October 1, 2014 Datanet: CIF21 DIBBs: Middleware and High Performance Analytics Libraries for Sca&quot;/&gt;&lt;property id=&quot;20307&quot; value=&quot;291&quot;/&gt;&lt;/object&gt;&lt;object type=&quot;3&quot; unique_id=&quot;528345&quot;&gt;&lt;property id=&quot;20148&quot; value=&quot;5&quot;/&gt;&lt;property id=&quot;20300&quot; value=&quot;Slide 14&quot;/&gt;&lt;property id=&quot;20307&quot; value=&quot;292&quot;/&gt;&lt;/object&gt;&lt;object type=&quot;3&quot; unique_id=&quot;530550&quot;&gt;&lt;property id=&quot;20148&quot; value=&quot;5&quot;/&gt;&lt;property id=&quot;20300&quot; value=&quot;Slide 26&quot;/&gt;&lt;property id=&quot;20307&quot; value=&quot;294&quot;/&gt;&lt;/object&gt;&lt;object type=&quot;3&quot; unique_id=&quot;530551&quot;&gt;&lt;property id=&quot;20148&quot; value=&quot;5&quot;/&gt;&lt;property id=&quot;20300&quot; value=&quot;Slide 12&quot;/&gt;&lt;property id=&quot;20307&quot; value=&quot;295&quot;/&gt;&lt;/object&gt;&lt;object type=&quot;3&quot; unique_id=&quot;530552&quot;&gt;&lt;property id=&quot;20148&quot; value=&quot;5&quot;/&gt;&lt;property id=&quot;20300&quot; value=&quot;Slide 16&quot;/&gt;&lt;property id=&quot;20307&quot; value=&quot;296&quot;/&gt;&lt;/object&gt;&lt;object type=&quot;3&quot; unique_id=&quot;530553&quot;&gt;&lt;property id=&quot;20148&quot; value=&quot;5&quot;/&gt;&lt;property id=&quot;20300&quot; value=&quot;Slide 24&quot;/&gt;&lt;property id=&quot;20307&quot; value=&quot;297&quot;/&gt;&lt;/object&gt;&lt;object type=&quot;3&quot; unique_id=&quot;530926&quot;&gt;&lt;property id=&quot;20148&quot; value=&quot;5&quot;/&gt;&lt;property id=&quot;20300&quot; value=&quot;Slide 3&quot;/&gt;&lt;property id=&quot;20307&quot; value=&quot;305&quot;/&gt;&lt;/object&gt;&lt;object type=&quot;3&quot; unique_id=&quot;530927&quot;&gt;&lt;property id=&quot;20148&quot; value=&quot;5&quot;/&gt;&lt;property id=&quot;20300&quot; value=&quot;Slide 4 - &amp;quot;Use Case Template&amp;quot;&quot;/&gt;&lt;property id=&quot;20307&quot; value=&quot;298&quot;/&gt;&lt;/object&gt;&lt;object type=&quot;3&quot; unique_id=&quot;530928&quot;&gt;&lt;property id=&quot;20148&quot; value=&quot;5&quot;/&gt;&lt;property id=&quot;20300&quot; value=&quot;Slide 5 - &amp;quot;51 Detailed Use Cases: Contributed July-September 2013 Covers goals, data features such as 3 V’s, software, hardwar&quot;/&gt;&lt;property id=&quot;20307&quot; value=&quot;299&quot;/&gt;&lt;/object&gt;&lt;object type=&quot;3&quot; unique_id=&quot;530929&quot;&gt;&lt;property id=&quot;20148&quot; value=&quot;5&quot;/&gt;&lt;property id=&quot;20300&quot; value=&quot;Slide 6 - &amp;quot;51 Use Cases: What is Parallelism Over?&amp;quot;&quot;/&gt;&lt;property id=&quot;20307&quot; value=&quot;300&quot;/&gt;&lt;/object&gt;&lt;object type=&quot;3&quot; unique_id=&quot;530930&quot;&gt;&lt;property id=&quot;20148&quot; value=&quot;5&quot;/&gt;&lt;property id=&quot;20300&quot; value=&quot;Slide 7 - &amp;quot;Features of 51 Use Cases I&amp;quot;&quot;/&gt;&lt;property id=&quot;20307&quot; value=&quot;301&quot;/&gt;&lt;/object&gt;&lt;object type=&quot;3&quot; unique_id=&quot;530931&quot;&gt;&lt;property id=&quot;20148&quot; value=&quot;5&quot;/&gt;&lt;property id=&quot;20300&quot; value=&quot;Slide 8 - &amp;quot;Features of 51 Use Cases II&amp;quot;&quot;/&gt;&lt;property id=&quot;20307&quot; value=&quot;302&quot;/&gt;&lt;/object&gt;&lt;object type=&quot;3&quot; unique_id=&quot;531150&quot;&gt;&lt;property id=&quot;20148&quot; value=&quot;5&quot;/&gt;&lt;property id=&quot;20300&quot; value=&quot;Slide 11 - &amp;quot;Benchmarks/Mini-apps spanning Facets&amp;quot;&quot;/&gt;&lt;property id=&quot;20307&quot; value=&quot;307&quot;/&gt;&lt;/object&gt;&lt;object type=&quot;3&quot; unique_id=&quot;531151&quot;&gt;&lt;property id=&quot;20148&quot; value=&quot;5&quot;/&gt;&lt;property id=&quot;20300&quot; value=&quot;Slide 15 - &amp;quot;HPC-ABDS Stack Summarized&amp;quot;&quot;/&gt;&lt;property id=&quot;20307&quot; value=&quot;306&quot;/&gt;&lt;/object&gt;&lt;object type=&quot;3&quot; unique_id=&quot;531748&quot;&gt;&lt;property id=&quot;20148&quot; value=&quot;5&quot;/&gt;&lt;property id=&quot;20300&quot; value=&quot;Slide 20&quot;/&gt;&lt;property id=&quot;20307&quot; value=&quot;308&quot;/&gt;&lt;/object&gt;&lt;object type=&quot;3&quot; unique_id=&quot;531749&quot;&gt;&lt;property id=&quot;20148&quot; value=&quot;5&quot;/&gt;&lt;property id=&quot;20300&quot; value=&quot;Slide 21 - &amp;quot;Machine Learning in Network Science, Imaging in Computer Vision, Pathology, Polar Science, Biomolecular Simulation&quot;/&gt;&lt;property id=&quot;20307&quot; value=&quot;309&quot;/&gt;&lt;/object&gt;&lt;object type=&quot;3&quot; unique_id=&quot;531750&quot;&gt;&lt;property id=&quot;20148&quot; value=&quot;5&quot;/&gt;&lt;property id=&quot;20300&quot; value=&quot;Slide 22 - &amp;quot;Some specialized data analytics in SPIDAL&amp;quot;&quot;/&gt;&lt;property id=&quot;20307&quot; value=&quot;310&quot;/&gt;&lt;/object&gt;&lt;object type=&quot;3&quot; unique_id=&quot;531751&quot;&gt;&lt;property id=&quot;20148&quot; value=&quot;5&quot;/&gt;&lt;property id=&quot;20300&quot; value=&quot;Slide 23 - &amp;quot;Some Core Machine Learning Building Blocks&amp;quot;&quot;/&gt;&lt;property id=&quot;20307&quot; value=&quot;311&quot;/&gt;&lt;/object&gt;&lt;object type=&quot;3&quot; unique_id=&quot;531868&quot;&gt;&lt;property id=&quot;20148&quot; value=&quot;5&quot;/&gt;&lt;property id=&quot;20300&quot; value=&quot;Slide 10 - &amp;quot;6 Forms of MapReduce cover “all” circumstances&amp;quot;&quot;/&gt;&lt;property id=&quot;20307&quot; value=&quot;313&quot;/&gt;&lt;/object&gt;&lt;object type=&quot;3&quot; unique_id=&quot;532148&quot;&gt;&lt;property id=&quot;20148&quot; value=&quot;5&quot;/&gt;&lt;property id=&quot;20300&quot; value=&quot;Slide 19 - &amp;quot;Applications SPIDAL MIDAS ABDS&amp;quot;&quot;/&gt;&lt;property id=&quot;20307&quot; value=&quot;314&quot;/&gt;&lt;/object&gt;&lt;object type=&quot;3&quot; unique_id=&quot;532381&quot;&gt;&lt;property id=&quot;20148&quot; value=&quot;5&quot;/&gt;&lt;property id=&quot;20300&quot; value=&quot;Slide 9&quot;/&gt;&lt;property id=&quot;20307&quot; value=&quot;315&quot;/&gt;&lt;/object&gt;&lt;/object&gt;&lt;object type=&quot;8&quot; unique_id=&quot;40314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Blank Presentation">
  <a:themeElements>
    <a:clrScheme name="Custom 2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8E0C33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8E0C33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5780</TotalTime>
  <Words>2843</Words>
  <Application>Microsoft Office PowerPoint</Application>
  <PresentationFormat>On-screen Show (4:3)</PresentationFormat>
  <Paragraphs>626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MS Mincho</vt:lpstr>
      <vt:lpstr>ＭＳ Ｐゴシック</vt:lpstr>
      <vt:lpstr>Arial</vt:lpstr>
      <vt:lpstr>Calibri</vt:lpstr>
      <vt:lpstr>Calibri Light</vt:lpstr>
      <vt:lpstr>Cambria Math</vt:lpstr>
      <vt:lpstr>Franklin Gothic Demi</vt:lpstr>
      <vt:lpstr>Franklin Gothic Medium</vt:lpstr>
      <vt:lpstr>Times New Roman</vt:lpstr>
      <vt:lpstr>Blank Presentation</vt:lpstr>
      <vt:lpstr>1_Office Theme</vt:lpstr>
      <vt:lpstr>2_Office Theme</vt:lpstr>
      <vt:lpstr>NSF14-43054 start October 1, 2014 Datanet: CIF21 DIBBs: Middleware and High Performance Analytics Libraries for Scalable Data Science</vt:lpstr>
      <vt:lpstr>Important Components</vt:lpstr>
      <vt:lpstr>PowerPoint Presentation</vt:lpstr>
      <vt:lpstr>Use Case Template</vt:lpstr>
      <vt:lpstr>51 Detailed Use Cases: Contributed July-September 2013 Covers goals, data features such as 3 V’s, software, hardware</vt:lpstr>
      <vt:lpstr>51 Use Cases: What is Parallelism Over?</vt:lpstr>
      <vt:lpstr>Features of 51 Use Cases I</vt:lpstr>
      <vt:lpstr>Features of 51 Use Cases II</vt:lpstr>
      <vt:lpstr>PowerPoint Presentation</vt:lpstr>
      <vt:lpstr>6 Forms of MapReduce cover “all” circumstances</vt:lpstr>
      <vt:lpstr>Benchmarks/Mini-apps spanning Facets</vt:lpstr>
      <vt:lpstr>PowerPoint Presentation</vt:lpstr>
      <vt:lpstr>PowerPoint Presentation</vt:lpstr>
      <vt:lpstr>PowerPoint Presentation</vt:lpstr>
      <vt:lpstr>HPC-ABDS Stack Summarized</vt:lpstr>
      <vt:lpstr>PowerPoint Presentation</vt:lpstr>
      <vt:lpstr>PowerPoint Presentation</vt:lpstr>
      <vt:lpstr>Applications SPIDAL MIDAS ABDS</vt:lpstr>
      <vt:lpstr>Applications SPIDAL MIDAS ABDS</vt:lpstr>
      <vt:lpstr>PowerPoint Presentation</vt:lpstr>
      <vt:lpstr>Machine Learning in Network Science, Imaging in Computer Vision, Pathology, Polar Science, Biomolecular Simulations</vt:lpstr>
      <vt:lpstr>Some specialized data analytics in SPIDAL</vt:lpstr>
      <vt:lpstr>Some Core Machine Learning Building Blocks</vt:lpstr>
      <vt:lpstr>PowerPoint Presentation</vt:lpstr>
      <vt:lpstr>PowerPoint Presentation</vt:lpstr>
      <vt:lpstr>PowerPoint Presentation</vt:lpstr>
      <vt:lpstr>Relevant DSC and XSEDE Computing Systems</vt:lpstr>
    </vt:vector>
  </TitlesOfParts>
  <Company>Indiana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Information Technology and The Indiana University School of Informatics</dc:title>
  <dc:creator>Neal Moore</dc:creator>
  <cp:lastModifiedBy>Geoffrey Fox</cp:lastModifiedBy>
  <cp:revision>178</cp:revision>
  <cp:lastPrinted>2009-05-27T19:00:23Z</cp:lastPrinted>
  <dcterms:created xsi:type="dcterms:W3CDTF">2011-04-26T20:44:01Z</dcterms:created>
  <dcterms:modified xsi:type="dcterms:W3CDTF">2015-07-18T19:44:44Z</dcterms:modified>
</cp:coreProperties>
</file>